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926638" cy="67976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6686" autoAdjust="0"/>
  </p:normalViewPr>
  <p:slideViewPr>
    <p:cSldViewPr>
      <p:cViewPr varScale="1">
        <p:scale>
          <a:sx n="113" d="100"/>
          <a:sy n="113" d="100"/>
        </p:scale>
        <p:origin x="-18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D5C2E-C7F5-45D8-8140-B922862155AD}" type="datetimeFigureOut">
              <a:rPr lang="th-TH" smtClean="0"/>
              <a:t>19/08/57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1DB8D-B4D3-4040-921A-301C1A4B51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1458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FFCCD-02DB-4EE1-85F6-0035B8F3ABA4}" type="datetimeFigureOut">
              <a:rPr lang="th-TH" smtClean="0"/>
              <a:t>19/08/57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BDE75-8878-484C-B094-544749A10D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57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DE75-8878-484C-B094-544749A10D44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474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4DE4-7E55-432D-A4F9-802651FCEE12}" type="datetimeFigureOut">
              <a:rPr lang="th-TH" smtClean="0"/>
              <a:t>19/08/57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2F5-DB4C-4E95-B17B-87224DF01B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244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4DE4-7E55-432D-A4F9-802651FCEE12}" type="datetimeFigureOut">
              <a:rPr lang="th-TH" smtClean="0"/>
              <a:t>19/08/57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2F5-DB4C-4E95-B17B-87224DF01B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535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4DE4-7E55-432D-A4F9-802651FCEE12}" type="datetimeFigureOut">
              <a:rPr lang="th-TH" smtClean="0"/>
              <a:t>19/08/57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2F5-DB4C-4E95-B17B-87224DF01B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057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4DE4-7E55-432D-A4F9-802651FCEE12}" type="datetimeFigureOut">
              <a:rPr lang="th-TH" smtClean="0"/>
              <a:t>19/08/57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2F5-DB4C-4E95-B17B-87224DF01B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420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4DE4-7E55-432D-A4F9-802651FCEE12}" type="datetimeFigureOut">
              <a:rPr lang="th-TH" smtClean="0"/>
              <a:t>19/08/57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2F5-DB4C-4E95-B17B-87224DF01B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69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4DE4-7E55-432D-A4F9-802651FCEE12}" type="datetimeFigureOut">
              <a:rPr lang="th-TH" smtClean="0"/>
              <a:t>19/08/57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2F5-DB4C-4E95-B17B-87224DF01B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054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4DE4-7E55-432D-A4F9-802651FCEE12}" type="datetimeFigureOut">
              <a:rPr lang="th-TH" smtClean="0"/>
              <a:t>19/08/57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2F5-DB4C-4E95-B17B-87224DF01B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083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4DE4-7E55-432D-A4F9-802651FCEE12}" type="datetimeFigureOut">
              <a:rPr lang="th-TH" smtClean="0"/>
              <a:t>19/08/57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2F5-DB4C-4E95-B17B-87224DF01B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3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4DE4-7E55-432D-A4F9-802651FCEE12}" type="datetimeFigureOut">
              <a:rPr lang="th-TH" smtClean="0"/>
              <a:t>19/08/57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2F5-DB4C-4E95-B17B-87224DF01B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298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4DE4-7E55-432D-A4F9-802651FCEE12}" type="datetimeFigureOut">
              <a:rPr lang="th-TH" smtClean="0"/>
              <a:t>19/08/57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2F5-DB4C-4E95-B17B-87224DF01B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58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4DE4-7E55-432D-A4F9-802651FCEE12}" type="datetimeFigureOut">
              <a:rPr lang="th-TH" smtClean="0"/>
              <a:t>19/08/57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B2F5-DB4C-4E95-B17B-87224DF01B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029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4DE4-7E55-432D-A4F9-802651FCEE12}" type="datetimeFigureOut">
              <a:rPr lang="th-TH" smtClean="0"/>
              <a:t>19/08/57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B2F5-DB4C-4E95-B17B-87224DF01B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709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reg.up.ac.th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แผนผังลำดับงาน: เทปเจาะรู 9"/>
          <p:cNvSpPr/>
          <p:nvPr/>
        </p:nvSpPr>
        <p:spPr>
          <a:xfrm>
            <a:off x="-3204864" y="764704"/>
            <a:ext cx="12420872" cy="3312368"/>
          </a:xfrm>
          <a:prstGeom prst="flowChartPunchedTape">
            <a:avLst/>
          </a:prstGeom>
          <a:effectLst>
            <a:outerShdw blurRad="520700" dist="368300" dir="21540000" sx="84000" sy="84000" rotWithShape="0">
              <a:srgbClr val="000000">
                <a:alpha val="51000"/>
              </a:srgbClr>
            </a:outerShdw>
          </a:effectLst>
          <a:scene3d>
            <a:camera prst="perspectiveContrastingLeftFacing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รูปห้าเหลี่ยม 3"/>
          <p:cNvSpPr/>
          <p:nvPr/>
        </p:nvSpPr>
        <p:spPr>
          <a:xfrm>
            <a:off x="0" y="6261422"/>
            <a:ext cx="9057070" cy="612068"/>
          </a:xfrm>
          <a:prstGeom prst="homePlate">
            <a:avLst>
              <a:gd name="adj" fmla="val 17864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16024" y="980728"/>
            <a:ext cx="7772400" cy="2880319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permarket" pitchFamily="2" charset="0"/>
                <a:cs typeface="supermarket" pitchFamily="2" charset="0"/>
              </a:rPr>
              <a:t>การใช้ระบบบริการการศึกษา</a:t>
            </a:r>
            <a:br>
              <a:rPr lang="th-TH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permarket" pitchFamily="2" charset="0"/>
                <a:cs typeface="supermarket" pitchFamily="2" charset="0"/>
              </a:rPr>
            </a:br>
            <a:r>
              <a:rPr lang="th-TH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permarket" pitchFamily="2" charset="0"/>
                <a:cs typeface="supermarket" pitchFamily="2" charset="0"/>
              </a:rPr>
              <a:t> สำหรับอาจารย์</a:t>
            </a:r>
            <a:br>
              <a:rPr lang="th-TH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permarket" pitchFamily="2" charset="0"/>
                <a:cs typeface="supermarket" pitchFamily="2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permarket" pitchFamily="2" charset="0"/>
                <a:cs typeface="supermarket" pitchFamily="2" charset="0"/>
              </a:rPr>
              <a:t>www.reg.up.ac.th</a:t>
            </a:r>
            <a:endParaRPr lang="th-TH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permarket" pitchFamily="2" charset="0"/>
              <a:cs typeface="supermarket" pitchFamily="2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11560" y="5157192"/>
            <a:ext cx="6400800" cy="1176536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supermarket" pitchFamily="2" charset="0"/>
                <a:cs typeface="supermarket" pitchFamily="2" charset="0"/>
              </a:rPr>
              <a:t>งานทะเบียนนิสิตและประมวลผล กองบริการการศึกษา</a:t>
            </a:r>
          </a:p>
          <a:p>
            <a:r>
              <a:rPr lang="th-TH" sz="2800" dirty="0" smtClean="0">
                <a:latin typeface="supermarket" pitchFamily="2" charset="0"/>
                <a:cs typeface="supermarket" pitchFamily="2" charset="0"/>
              </a:rPr>
              <a:t>มหาวิทยาลัยพะเยา</a:t>
            </a:r>
            <a:endParaRPr lang="th-TH" sz="2800" dirty="0">
              <a:latin typeface="supermarket" pitchFamily="2" charset="0"/>
              <a:cs typeface="supermarket" pitchFamily="2" charset="0"/>
            </a:endParaRPr>
          </a:p>
        </p:txBody>
      </p:sp>
      <p:sp>
        <p:nvSpPr>
          <p:cNvPr id="9" name="รูปห้าเหลี่ยม 8"/>
          <p:cNvSpPr/>
          <p:nvPr/>
        </p:nvSpPr>
        <p:spPr>
          <a:xfrm rot="10800000">
            <a:off x="-1" y="-27383"/>
            <a:ext cx="9143998" cy="690122"/>
          </a:xfrm>
          <a:prstGeom prst="homePlate">
            <a:avLst>
              <a:gd name="adj" fmla="val 15673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95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เมนู รายชื่อนิสิตที่ปรึกษา</a:t>
            </a:r>
            <a:endParaRPr lang="th-TH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567937" cy="283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340768"/>
            <a:ext cx="8567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2. รายชื่อนิสิตที่ปรึกษา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จะแสดงข้อมูลนิสิตที่ปรึกษา ซึ่งอาจารย์สามารถตรวจสอบข้อมูล, ถ่ายโอนข้อมูล และส่งข้อความถึงนิสิตได้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812360" y="4365104"/>
            <a:ext cx="21602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83568" y="4337273"/>
            <a:ext cx="129614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68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รายชื่อนิสิตที่สอน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600201"/>
            <a:ext cx="7956375" cy="10367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3</a:t>
            </a:r>
            <a:r>
              <a:rPr lang="th-TH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. รายชื่อนิสิตที่สอน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จะแสดงรายวิชาที่อาจารย์ทำการสอน ตามปีและภาคการศึกษา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นั้นๆ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ซึ่งอาจารย์จะสามารถ ส่งข้อความ, ถ่ายโอนข้อมูล , พิมพ์ใบรายชื่อ, ใบคะแนน และใบส่งผลการเรียนได้จาก หน้าจอนี้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956375" cy="234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4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ลงทะเบียนเรียน(แทนนิสิต)</a:t>
            </a:r>
            <a:endParaRPr lang="th-TH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6" y="2636912"/>
            <a:ext cx="824825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484784"/>
            <a:ext cx="7441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4. </a:t>
            </a:r>
            <a:r>
              <a:rPr lang="th-TH" sz="24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ลงทะเบียน (แทนนิสิต)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กรณีที่นิสิตไม่สามารถทำการลงทะเบียนได้ อาจารย์ที่ปรึกษามีสิทธิ์ที่จะทำการลงทะเบียนให้นิสิตในที่ปรึกษาได้ 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endParaRPr lang="th-TH" sz="2400" dirty="0"/>
          </a:p>
        </p:txBody>
      </p:sp>
      <p:sp>
        <p:nvSpPr>
          <p:cNvPr id="6" name="Frame 3"/>
          <p:cNvSpPr/>
          <p:nvPr/>
        </p:nvSpPr>
        <p:spPr>
          <a:xfrm>
            <a:off x="1331640" y="3537012"/>
            <a:ext cx="6120680" cy="180020"/>
          </a:xfrm>
          <a:prstGeom prst="frame">
            <a:avLst>
              <a:gd name="adj1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9643" y="3707740"/>
            <a:ext cx="2978701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1.เลือก ปีการศึกษา และ ภาคการศึกษา 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Frame 8"/>
          <p:cNvSpPr/>
          <p:nvPr/>
        </p:nvSpPr>
        <p:spPr>
          <a:xfrm>
            <a:off x="1998419" y="4365104"/>
            <a:ext cx="341333" cy="288032"/>
          </a:xfrm>
          <a:prstGeom prst="frame">
            <a:avLst>
              <a:gd name="adj1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4381222"/>
            <a:ext cx="1002197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2.กด ค้นหา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Frame 10"/>
          <p:cNvSpPr/>
          <p:nvPr/>
        </p:nvSpPr>
        <p:spPr>
          <a:xfrm>
            <a:off x="755576" y="5445224"/>
            <a:ext cx="7920880" cy="144016"/>
          </a:xfrm>
          <a:prstGeom prst="frame">
            <a:avLst>
              <a:gd name="adj1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5315" y="5589240"/>
            <a:ext cx="1911101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3.เลือกชื่อนิสิตที่ต้องการ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2" name="Frame 12"/>
          <p:cNvSpPr/>
          <p:nvPr/>
        </p:nvSpPr>
        <p:spPr>
          <a:xfrm>
            <a:off x="593558" y="4845210"/>
            <a:ext cx="612068" cy="180020"/>
          </a:xfrm>
          <a:prstGeom prst="frame">
            <a:avLst>
              <a:gd name="adj1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4750554"/>
            <a:ext cx="1351652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4.กด ลงทะเบียน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84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พิมพ์ใบ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Pay-in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(แทนนิสิต)</a:t>
            </a:r>
            <a:endParaRPr lang="th-TH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208912" cy="288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ame 11"/>
          <p:cNvSpPr/>
          <p:nvPr/>
        </p:nvSpPr>
        <p:spPr>
          <a:xfrm>
            <a:off x="1259632" y="2996952"/>
            <a:ext cx="6120680" cy="288032"/>
          </a:xfrm>
          <a:prstGeom prst="frame">
            <a:avLst>
              <a:gd name="adj1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7635" y="3203684"/>
            <a:ext cx="2978701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1.เลือก ปีการศึกษา และ ภาคการศึกษา 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Frame 13"/>
          <p:cNvSpPr/>
          <p:nvPr/>
        </p:nvSpPr>
        <p:spPr>
          <a:xfrm>
            <a:off x="1881114" y="3989856"/>
            <a:ext cx="612068" cy="360040"/>
          </a:xfrm>
          <a:prstGeom prst="frame">
            <a:avLst>
              <a:gd name="adj1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547" y="3995772"/>
            <a:ext cx="1002197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2.กด ค้นหา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9" name="Frame 15"/>
          <p:cNvSpPr/>
          <p:nvPr/>
        </p:nvSpPr>
        <p:spPr>
          <a:xfrm>
            <a:off x="611560" y="4658452"/>
            <a:ext cx="7200800" cy="360040"/>
          </a:xfrm>
          <a:prstGeom prst="frame">
            <a:avLst>
              <a:gd name="adj1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5647" y="5020736"/>
            <a:ext cx="1911101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3.เลือกชื่อนิสิตที่ต้องการ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1" name="Frame 17"/>
          <p:cNvSpPr/>
          <p:nvPr/>
        </p:nvSpPr>
        <p:spPr>
          <a:xfrm>
            <a:off x="8098220" y="4522402"/>
            <a:ext cx="506228" cy="498334"/>
          </a:xfrm>
          <a:prstGeom prst="frame">
            <a:avLst>
              <a:gd name="adj1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9983" y="4153070"/>
            <a:ext cx="93647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4.กด พิมพ์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81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ตรวจสอบจบนิสิต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6. </a:t>
            </a:r>
            <a:r>
              <a:rPr lang="th-TH" sz="24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ตรวจสอบจบแทนนิสิต 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อาจารย์สามารถตรวจสอบนิสิตที่ปรึกษาว่าสามารถจบได้ตามหลักสูตร หรือตรวจสอบโครงสร้างการเรียนของนิสิตที่ปรึกษาได้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6" y="2636912"/>
            <a:ext cx="8676455" cy="211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ame 4"/>
          <p:cNvSpPr/>
          <p:nvPr/>
        </p:nvSpPr>
        <p:spPr>
          <a:xfrm>
            <a:off x="3317436" y="3433384"/>
            <a:ext cx="1656184" cy="360040"/>
          </a:xfrm>
          <a:prstGeom prst="frame">
            <a:avLst>
              <a:gd name="adj1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3321332"/>
            <a:ext cx="3012363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1.ค้นหา รหัสนิสิต หรือ ชื่อนิสิตที่ต้องการ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97043" y="4417948"/>
            <a:ext cx="8403807" cy="360040"/>
          </a:xfrm>
          <a:prstGeom prst="frame">
            <a:avLst>
              <a:gd name="adj1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778866"/>
            <a:ext cx="1909497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.เลือกชื่อนิสิตที่ต้องการ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9" name="Frame 8"/>
          <p:cNvSpPr/>
          <p:nvPr/>
        </p:nvSpPr>
        <p:spPr>
          <a:xfrm>
            <a:off x="385454" y="4077072"/>
            <a:ext cx="1378234" cy="216024"/>
          </a:xfrm>
          <a:prstGeom prst="frame">
            <a:avLst>
              <a:gd name="adj1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044" y="3779748"/>
            <a:ext cx="260680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3</a:t>
            </a:r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.กด ตรวจสอบโครงสร้างหลักสูตร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54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เกรด/ผลการศึกษา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90178" y="1196752"/>
            <a:ext cx="8229600" cy="154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b="1" dirty="0">
                <a:latin typeface="TH Niramit AS" pitchFamily="2" charset="-34"/>
                <a:cs typeface="TH Niramit AS" pitchFamily="2" charset="-34"/>
              </a:rPr>
              <a:t>เมนู เกรด/ผลการศึกษา ประกอบด้วย</a:t>
            </a:r>
          </a:p>
          <a:p>
            <a:pPr marL="0" indent="0">
              <a:buNone/>
            </a:pPr>
            <a:r>
              <a:rPr lang="th-TH" sz="1800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1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1. บันทึกคะแนนและตัดเกรด</a:t>
            </a:r>
            <a:endParaRPr lang="en-US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1800" dirty="0">
                <a:latin typeface="TH Niramit AS" pitchFamily="2" charset="-34"/>
                <a:cs typeface="TH Niramit AS" pitchFamily="2" charset="-34"/>
              </a:rPr>
              <a:t>	ให้อาจารย์เข้าใช้งานได้ที่เมนู </a:t>
            </a: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เกรด/ผลการศึกษา - บันทึก</a:t>
            </a:r>
            <a:r>
              <a:rPr lang="th-TH" sz="1800" dirty="0">
                <a:latin typeface="TH Niramit AS" pitchFamily="2" charset="-34"/>
                <a:cs typeface="TH Niramit AS" pitchFamily="2" charset="-34"/>
              </a:rPr>
              <a:t>คะแนน/ตัด</a:t>
            </a: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เกรด</a:t>
            </a:r>
            <a:endParaRPr lang="th-TH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480720" cy="131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646764"/>
            <a:ext cx="4203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latin typeface="TH Niramit AS" pitchFamily="2" charset="-34"/>
                <a:cs typeface="TH Niramit AS" pitchFamily="2" charset="-34"/>
              </a:rPr>
              <a:t>ระบบจะปรากฏหน้าจอรายวิชาที่เปิดสอน ที่อาจารย์เป็นผู้สอน </a:t>
            </a:r>
            <a:endParaRPr lang="en-US" sz="1800" dirty="0">
              <a:latin typeface="TH Niramit AS" pitchFamily="2" charset="-34"/>
              <a:cs typeface="TH Niramit AS" pitchFamily="2" charset="-34"/>
            </a:endParaRPr>
          </a:p>
          <a:p>
            <a:endParaRPr lang="th-TH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02" y="4077072"/>
            <a:ext cx="649603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5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บันทึกคะแนน/ตัดเกรด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ให้อาจารย์คลิกเลือกรายการวิชาที่เปิด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สอน ที่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อาจารย์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ต้องการ บันทึก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คะแนน/ตัดเกรด </a:t>
            </a:r>
            <a:endParaRPr lang="th-TH" sz="24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แล้ว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คลิกที่ปุ่มคะแนนเก็บ              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 หรือปุ่ม          ที่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รายชื่อวิชา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" y="2924944"/>
            <a:ext cx="880586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รูปภาพ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771800" y="2060848"/>
            <a:ext cx="972691" cy="290689"/>
          </a:xfrm>
          <a:prstGeom prst="rect">
            <a:avLst/>
          </a:prstGeom>
        </p:spPr>
      </p:pic>
      <p:pic>
        <p:nvPicPr>
          <p:cNvPr id="6" name="รูปภาพ 13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2017171"/>
            <a:ext cx="504056" cy="378042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6195018" y="3319757"/>
            <a:ext cx="305743" cy="216024"/>
          </a:xfrm>
          <a:prstGeom prst="frame">
            <a:avLst>
              <a:gd name="adj1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79512" y="3068960"/>
            <a:ext cx="442492" cy="250797"/>
          </a:xfrm>
          <a:prstGeom prst="frame">
            <a:avLst>
              <a:gd name="adj1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 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บันทึกคะแนน/ตัดเกรด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จะปรากฏ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หน้าจอ 2 ส่วน</a:t>
            </a:r>
          </a:p>
          <a:p>
            <a:endParaRPr lang="th-TH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806517" cy="17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816" y="3576578"/>
            <a:ext cx="2791149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หน้าจอบันทึกชื่อคะแนน</a:t>
            </a:r>
            <a:endParaRPr lang="en-US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3" y="4211682"/>
            <a:ext cx="3119765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หน้าจอรูปแบบการ</a:t>
            </a:r>
            <a:r>
              <a:rPr lang="th-TH" b="1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ตัดเกรด</a:t>
            </a:r>
            <a:endParaRPr lang="en-US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90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บันทึกคะแนน/ตัดเกรด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861048"/>
            <a:ext cx="8507288" cy="27363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h-TH" b="1" dirty="0">
                <a:latin typeface="TH Niramit AS" pitchFamily="2" charset="-34"/>
                <a:cs typeface="TH Niramit AS" pitchFamily="2" charset="-34"/>
              </a:rPr>
              <a:t> หน้าจอบันทึกชื่อคะแนน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ซึ่ง อาจารย์สร้างรูปแบบการเก็บคะแนน  ดังนี้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1. ชื่อคะแนน กำหนดชื่อของการเก็บคะแนน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2. ประเภทคะแนน สามารถเลือกการเก็บได้ 3 ประเภทคือ 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Q: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คะแนนเก็บ,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M: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สอบกลางภาค และ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F: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สอบปลายภาค 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en-US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3. ถ้าอาจารย์ทำการ คลิกปุ่ม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      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ที่หน้าข้อมูลคะแนนดังกล่าว นิสิตจะสามารถเห็นคะแนนที่อาจารย์บันทึกผ่าน </a:t>
            </a: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ระบบได้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4.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%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สัดส่วนเป็นเปอร์เซ็นต์ ที่จัดเก็บเป็นคะแนนรวม สัดส่วนที่กรอกรวมกันต้องไม่เกิน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100</a:t>
            </a: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5. คะแนนเต็ม คือ จำนวนคะแนนเก็บ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6. เมื่อข้อมูลที่กำหนดเรียบร้อยให้กดปุ่ม  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endParaRPr lang="th-TH" dirty="0">
              <a:latin typeface="TH Niramit AS" pitchFamily="2" charset="-34"/>
              <a:cs typeface="TH Niramit AS" pitchFamily="2" charset="-34"/>
            </a:endParaRPr>
          </a:p>
          <a:p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172400" cy="249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2240868"/>
            <a:ext cx="367408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6" name="Frame 7"/>
          <p:cNvSpPr/>
          <p:nvPr/>
        </p:nvSpPr>
        <p:spPr>
          <a:xfrm>
            <a:off x="936656" y="2786605"/>
            <a:ext cx="2267192" cy="261610"/>
          </a:xfrm>
          <a:prstGeom prst="frame">
            <a:avLst>
              <a:gd name="adj1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Frame 10"/>
          <p:cNvSpPr/>
          <p:nvPr/>
        </p:nvSpPr>
        <p:spPr>
          <a:xfrm>
            <a:off x="3403937" y="2786605"/>
            <a:ext cx="1816135" cy="707499"/>
          </a:xfrm>
          <a:prstGeom prst="frame">
            <a:avLst>
              <a:gd name="adj1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8209" y="1465620"/>
            <a:ext cx="440015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0" name="Frame 12"/>
          <p:cNvSpPr/>
          <p:nvPr/>
        </p:nvSpPr>
        <p:spPr>
          <a:xfrm>
            <a:off x="6156176" y="1962418"/>
            <a:ext cx="492706" cy="1085797"/>
          </a:xfrm>
          <a:prstGeom prst="frame">
            <a:avLst>
              <a:gd name="adj1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8129" y="1683969"/>
            <a:ext cx="440015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2" name="Frame 14"/>
          <p:cNvSpPr/>
          <p:nvPr/>
        </p:nvSpPr>
        <p:spPr>
          <a:xfrm>
            <a:off x="5440079" y="2238933"/>
            <a:ext cx="500073" cy="809281"/>
          </a:xfrm>
          <a:prstGeom prst="frame">
            <a:avLst>
              <a:gd name="adj1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8244" y="1649737"/>
            <a:ext cx="440015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4" name="Frame 16"/>
          <p:cNvSpPr/>
          <p:nvPr/>
        </p:nvSpPr>
        <p:spPr>
          <a:xfrm>
            <a:off x="6648882" y="2207188"/>
            <a:ext cx="875446" cy="841027"/>
          </a:xfrm>
          <a:prstGeom prst="frame">
            <a:avLst>
              <a:gd name="adj1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Frame 18"/>
          <p:cNvSpPr/>
          <p:nvPr/>
        </p:nvSpPr>
        <p:spPr>
          <a:xfrm>
            <a:off x="7528089" y="2812789"/>
            <a:ext cx="813780" cy="327565"/>
          </a:xfrm>
          <a:prstGeom prst="frame">
            <a:avLst>
              <a:gd name="adj1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2481578"/>
            <a:ext cx="440015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6312" y="2324609"/>
            <a:ext cx="539232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17" name="รูปภาพ 44"/>
          <p:cNvPicPr/>
          <p:nvPr/>
        </p:nvPicPr>
        <p:blipFill>
          <a:blip r:embed="rId3"/>
          <a:stretch>
            <a:fillRect/>
          </a:stretch>
        </p:blipFill>
        <p:spPr>
          <a:xfrm>
            <a:off x="2771799" y="4797152"/>
            <a:ext cx="276225" cy="228600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49280"/>
            <a:ext cx="9239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7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บันทึกคะแนน/ตัดเกรด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2. รูปแบบการตัดเกรด  แบ่งออกเป็น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en-US" dirty="0">
                <a:latin typeface="TH Niramit AS" pitchFamily="2" charset="-34"/>
                <a:cs typeface="TH Niramit AS" pitchFamily="2" charset="-34"/>
              </a:rPr>
              <a:t>     2.1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การตัดเกรดแยกกลุ่มเรียนหรือ </a:t>
            </a: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รวมกลุ่มเรียนอื่นๆ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2.2 เลือกวิธีการตัดเกรด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1.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Fix-Rate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คือการกำหนด </a:t>
            </a: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ช่วงคะแนนโดยผู้สอนเอง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en-US" dirty="0"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dirty="0" smtClean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2. T-Score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เป็นการตัดเกรด </a:t>
            </a: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โดยใช้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Normalize T-Score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ระบบ </a:t>
            </a: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         จะทำ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การนำคะนนรวมไปจัดเป็น  </a:t>
            </a: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คะแนน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T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แล้วแบ่งช่วงคะแนนตาม</a:t>
            </a: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ค่าสูงสุดต่ำสุด ตามแบบ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TH Niramit AS" pitchFamily="2" charset="-34"/>
                <a:cs typeface="TH Niramit AS" pitchFamily="2" charset="-34"/>
              </a:rPr>
              <a:t>          </a:t>
            </a:r>
            <a:r>
              <a:rPr lang="en-US" dirty="0" err="1">
                <a:latin typeface="TH Niramit AS" pitchFamily="2" charset="-34"/>
                <a:cs typeface="TH Niramit AS" pitchFamily="2" charset="-34"/>
              </a:rPr>
              <a:t>NornalCurve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H Niramit AS" pitchFamily="2" charset="-34"/>
                <a:cs typeface="TH Niramit AS" pitchFamily="2" charset="-34"/>
              </a:rPr>
              <a:t>        </a:t>
            </a:r>
            <a:r>
              <a:rPr lang="en-US" dirty="0" smtClean="0">
                <a:latin typeface="TH Niramit AS" pitchFamily="2" charset="-34"/>
                <a:cs typeface="TH Niramit AS" pitchFamily="2" charset="-34"/>
              </a:rPr>
              <a:t>3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. Mean SD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 การตัดเกรดโดยการ</a:t>
            </a: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ใช้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Mean/</a:t>
            </a:r>
            <a:r>
              <a:rPr lang="en-US" dirty="0" err="1">
                <a:latin typeface="TH Niramit AS" pitchFamily="2" charset="-34"/>
                <a:cs typeface="TH Niramit AS" pitchFamily="2" charset="-34"/>
              </a:rPr>
              <a:t>Sd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เมื่อข้อมูลที่กำหนดเรียบร้อยให้กดปุ่ม  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endParaRPr lang="th-TH" dirty="0">
              <a:latin typeface="TH Niramit AS" pitchFamily="2" charset="-34"/>
              <a:cs typeface="TH Niramit AS" pitchFamily="2" charset="-34"/>
            </a:endParaRPr>
          </a:p>
          <a:p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5724699" cy="22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73216"/>
            <a:ext cx="10191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56376" y="1371578"/>
            <a:ext cx="946015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2.1</a:t>
            </a:r>
            <a:endParaRPr lang="th-TH" sz="1400" dirty="0">
              <a:solidFill>
                <a:srgbClr val="FF0000"/>
              </a:solidFill>
            </a:endParaRPr>
          </a:p>
        </p:txBody>
      </p:sp>
      <p:sp>
        <p:nvSpPr>
          <p:cNvPr id="7" name="Frame 5"/>
          <p:cNvSpPr/>
          <p:nvPr/>
        </p:nvSpPr>
        <p:spPr>
          <a:xfrm>
            <a:off x="7956376" y="1679355"/>
            <a:ext cx="1082760" cy="525510"/>
          </a:xfrm>
          <a:prstGeom prst="frame">
            <a:avLst>
              <a:gd name="adj1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325" y="1326991"/>
            <a:ext cx="579448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2.2.1</a:t>
            </a:r>
            <a:endParaRPr lang="th-TH" sz="1400" dirty="0">
              <a:solidFill>
                <a:srgbClr val="FF0000"/>
              </a:solidFill>
            </a:endParaRPr>
          </a:p>
        </p:txBody>
      </p:sp>
      <p:sp>
        <p:nvSpPr>
          <p:cNvPr id="9" name="Frame 7"/>
          <p:cNvSpPr/>
          <p:nvPr/>
        </p:nvSpPr>
        <p:spPr>
          <a:xfrm>
            <a:off x="3258325" y="1620961"/>
            <a:ext cx="881627" cy="2024064"/>
          </a:xfrm>
          <a:prstGeom prst="frame">
            <a:avLst>
              <a:gd name="adj1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7773" y="1309073"/>
            <a:ext cx="1008112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2.2.2</a:t>
            </a:r>
            <a:endParaRPr lang="th-TH" sz="1400" dirty="0">
              <a:solidFill>
                <a:srgbClr val="FF0000"/>
              </a:solidFill>
            </a:endParaRPr>
          </a:p>
        </p:txBody>
      </p:sp>
      <p:sp>
        <p:nvSpPr>
          <p:cNvPr id="11" name="Frame 9"/>
          <p:cNvSpPr/>
          <p:nvPr/>
        </p:nvSpPr>
        <p:spPr>
          <a:xfrm>
            <a:off x="4139952" y="1620961"/>
            <a:ext cx="1872208" cy="151856"/>
          </a:xfrm>
          <a:prstGeom prst="frame">
            <a:avLst>
              <a:gd name="adj1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0286" y="1322146"/>
            <a:ext cx="1008112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2.2.3</a:t>
            </a:r>
            <a:endParaRPr lang="th-TH" sz="1400" dirty="0">
              <a:solidFill>
                <a:srgbClr val="FF0000"/>
              </a:solidFill>
            </a:endParaRPr>
          </a:p>
        </p:txBody>
      </p:sp>
      <p:sp>
        <p:nvSpPr>
          <p:cNvPr id="13" name="Frame 11"/>
          <p:cNvSpPr/>
          <p:nvPr/>
        </p:nvSpPr>
        <p:spPr>
          <a:xfrm>
            <a:off x="6030286" y="1620962"/>
            <a:ext cx="1854082" cy="151855"/>
          </a:xfrm>
          <a:prstGeom prst="frame">
            <a:avLst>
              <a:gd name="adj1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เทปเจาะรู 3"/>
          <p:cNvSpPr/>
          <p:nvPr/>
        </p:nvSpPr>
        <p:spPr>
          <a:xfrm>
            <a:off x="1" y="477387"/>
            <a:ext cx="9144000" cy="647357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Username &amp; Password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Username &amp; Password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ของระบบบริการการศึกษา </a:t>
            </a:r>
          </a:p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   ใช้ตัวเดียวกับ  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Username &amp; Password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ของระบบอินเตอร์เน็ตมหาวิทยาลัยพะเยา </a:t>
            </a:r>
            <a:endParaRPr lang="th-TH" sz="24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en-US" sz="2400" dirty="0" smtClean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สำหรับอาจารย์ที่เข้ามาปฏิบัติงานใหม่ ต้องปฏิบัติตามขึ้นตอนต่อไปนี้</a:t>
            </a:r>
            <a:endParaRPr lang="en-US" sz="24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1. อาจารย์ดำเนินการขอ 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Username &amp; Password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ที่</a:t>
            </a:r>
          </a:p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งานเครือข่าย ศูนย์บริการเทคโนโลยีสารสนเทศและการสื่อสาร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มหาวิทยาลัยพะเยา</a:t>
            </a:r>
            <a:endParaRPr lang="en-US" sz="24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2. ทำบันทึกข้อความขอเพิ่มชื่อเข้าสู่ระบบบริการการศึกษา </a:t>
            </a:r>
            <a:endParaRPr lang="en-US" sz="2400" dirty="0" smtClean="0">
              <a:latin typeface="TH Niramit AS" pitchFamily="2" charset="-34"/>
              <a:cs typeface="TH Niramit AS" pitchFamily="2" charset="-34"/>
            </a:endParaRPr>
          </a:p>
          <a:p>
            <a:endParaRPr lang="th-TH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-36280" y="501031"/>
            <a:ext cx="647840" cy="64784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เครื่องหมายบั้ง 8"/>
          <p:cNvSpPr/>
          <p:nvPr/>
        </p:nvSpPr>
        <p:spPr>
          <a:xfrm>
            <a:off x="440040" y="501031"/>
            <a:ext cx="647840" cy="64784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เครื่องหมายบั้ง 9"/>
          <p:cNvSpPr/>
          <p:nvPr/>
        </p:nvSpPr>
        <p:spPr>
          <a:xfrm>
            <a:off x="899592" y="501031"/>
            <a:ext cx="647840" cy="64784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เกรด/ผลการศึกษา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dirty="0">
                <a:latin typeface="TH Niramit AS" pitchFamily="2" charset="-34"/>
                <a:cs typeface="TH Niramit AS" pitchFamily="2" charset="-34"/>
              </a:rPr>
              <a:t>เมื่ออาจารย์บันทึกชื่อคะแนนและรูปแบบการตัดเกรดเรียบร้อยแล้ว จะสามารถไปบันทึกคะแนนให้นิสิตได้โดยคลิกที่ปุ่ม</a:t>
            </a:r>
            <a:endParaRPr lang="th-TH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0" y="2708920"/>
            <a:ext cx="7806517" cy="17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4293096"/>
            <a:ext cx="504056" cy="198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h-TH" sz="14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9401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0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เกรด/ผลการศึกษา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เมื่อคลิก</a:t>
            </a:r>
            <a:r>
              <a:rPr lang="th-TH" sz="2000" dirty="0">
                <a:latin typeface="TH Niramit AS" pitchFamily="2" charset="-34"/>
                <a:cs typeface="TH Niramit AS" pitchFamily="2" charset="-34"/>
              </a:rPr>
              <a:t>ที่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ปุ่ม               </a:t>
            </a:r>
            <a:r>
              <a:rPr lang="th-TH" sz="2000" dirty="0">
                <a:latin typeface="TH Niramit AS" pitchFamily="2" charset="-34"/>
                <a:cs typeface="TH Niramit AS" pitchFamily="2" charset="-34"/>
              </a:rPr>
              <a:t>ระบบจะปรากฏหน้าจอตัดเกรดนิสิต ดังรูป</a:t>
            </a:r>
            <a:endParaRPr lang="en-US" sz="2000" dirty="0">
              <a:latin typeface="TH Niramit AS" pitchFamily="2" charset="-34"/>
              <a:cs typeface="TH Niramit AS" pitchFamily="2" charset="-34"/>
            </a:endParaRPr>
          </a:p>
          <a:p>
            <a:endParaRPr lang="th-TH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41057"/>
            <a:ext cx="720080" cy="27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786411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2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เกรด/ผลการศึกษา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03648" y="1052736"/>
            <a:ext cx="6480720" cy="7920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หากอาจารย์เลือกตัดเกรดแล้ว ต้องการบันทึกคะแนนเก็บ อาจารย์สามารถเลือกคลิกที่ปุ่ม    </a:t>
            </a:r>
            <a:endParaRPr lang="th-TH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ที่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ด้านล่างชื่อคะแนน ระบบจะ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List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เป็นช่องสำหรับกรอกคะแนน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endParaRPr lang="th-TH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2033157" cy="86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รูปภาพ 33"/>
          <p:cNvPicPr/>
          <p:nvPr/>
        </p:nvPicPr>
        <p:blipFill>
          <a:blip r:embed="rId3"/>
          <a:stretch>
            <a:fillRect/>
          </a:stretch>
        </p:blipFill>
        <p:spPr>
          <a:xfrm>
            <a:off x="7812360" y="1058829"/>
            <a:ext cx="180975" cy="219075"/>
          </a:xfrm>
          <a:prstGeom prst="rect">
            <a:avLst/>
          </a:prstGeom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14" y="2924944"/>
            <a:ext cx="6510870" cy="312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475656" y="2492896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Niramit AS" pitchFamily="2" charset="-34"/>
                <a:cs typeface="TH Niramit AS" pitchFamily="2" charset="-34"/>
              </a:rPr>
              <a:t>เมื่อคลิกที่ปุ่มบันทึกคะแนน  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2000" dirty="0">
                <a:latin typeface="TH Niramit AS" pitchFamily="2" charset="-34"/>
                <a:cs typeface="TH Niramit AS" pitchFamily="2" charset="-34"/>
              </a:rPr>
              <a:t>ระบบจะปรากฏหน้าจอแก้ไข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บันทึกคะแนน</a:t>
            </a:r>
            <a:r>
              <a:rPr lang="th-TH" sz="2000" dirty="0">
                <a:latin typeface="TH Niramit AS" pitchFamily="2" charset="-34"/>
                <a:cs typeface="TH Niramit AS" pitchFamily="2" charset="-34"/>
              </a:rPr>
              <a:t>นิสิตรายบุคคล</a:t>
            </a:r>
            <a:endParaRPr lang="en-US" sz="2000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1" name="รูปภาพ 34"/>
          <p:cNvPicPr/>
          <p:nvPr/>
        </p:nvPicPr>
        <p:blipFill>
          <a:blip r:embed="rId3"/>
          <a:stretch>
            <a:fillRect/>
          </a:stretch>
        </p:blipFill>
        <p:spPr>
          <a:xfrm>
            <a:off x="3563888" y="2583413"/>
            <a:ext cx="180975" cy="219075"/>
          </a:xfrm>
          <a:prstGeom prst="rect">
            <a:avLst/>
          </a:prstGeom>
        </p:spPr>
      </p:pic>
      <p:sp>
        <p:nvSpPr>
          <p:cNvPr id="12" name="Donut 9"/>
          <p:cNvSpPr/>
          <p:nvPr/>
        </p:nvSpPr>
        <p:spPr>
          <a:xfrm>
            <a:off x="3779912" y="1988840"/>
            <a:ext cx="291043" cy="218282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889000" y="6237312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หลังจากที่กรอกคะแนนครบแล้ว ให้คลิกที่                                เพื่อบันทึกคะแนน </a:t>
            </a:r>
            <a:endParaRPr lang="en-US" sz="2000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849" y="6193980"/>
            <a:ext cx="16002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6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เกรด/ผลการศึกษา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8269"/>
          </a:xfrm>
        </p:spPr>
        <p:txBody>
          <a:bodyPr>
            <a:normAutofit fontScale="70000" lnSpcReduction="20000"/>
          </a:bodyPr>
          <a:lstStyle/>
          <a:p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กรณีที่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อาจารย์ต้องการบันทึกคะแนนเก็บจากไฟล์ อาจารย์สามารถเลือกคลิกที่ปุ่ม   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ที่ด้านล่างชื่อคะแนน ระบบจะ แสดง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dialog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สำหรับนำเข้าไฟล์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9" y="2234466"/>
            <a:ext cx="2033157" cy="86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nut 9"/>
          <p:cNvSpPr/>
          <p:nvPr/>
        </p:nvSpPr>
        <p:spPr>
          <a:xfrm>
            <a:off x="1314707" y="2562646"/>
            <a:ext cx="291043" cy="218282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6" name="รูปภาพ 36"/>
          <p:cNvPicPr/>
          <p:nvPr/>
        </p:nvPicPr>
        <p:blipFill>
          <a:blip r:embed="rId3"/>
          <a:stretch>
            <a:fillRect/>
          </a:stretch>
        </p:blipFill>
        <p:spPr>
          <a:xfrm>
            <a:off x="7236296" y="1570955"/>
            <a:ext cx="301749" cy="335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2314168"/>
            <a:ext cx="3368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Niramit AS" pitchFamily="2" charset="-34"/>
                <a:cs typeface="TH Niramit AS" pitchFamily="2" charset="-34"/>
              </a:rPr>
              <a:t>จะปรากฏหน้าจอนำเข้าข้อมูลรายคะแนนเก็บ</a:t>
            </a:r>
            <a:endParaRPr lang="en-US" sz="2000" dirty="0">
              <a:latin typeface="TH Niramit AS" pitchFamily="2" charset="-34"/>
              <a:cs typeface="TH Niramit AS" pitchFamily="2" charset="-34"/>
            </a:endParaRPr>
          </a:p>
          <a:p>
            <a:endParaRPr lang="th-TH" sz="2000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8" name="รูปภาพ 39"/>
          <p:cNvPicPr/>
          <p:nvPr/>
        </p:nvPicPr>
        <p:blipFill>
          <a:blip r:embed="rId4"/>
          <a:stretch>
            <a:fillRect/>
          </a:stretch>
        </p:blipFill>
        <p:spPr>
          <a:xfrm>
            <a:off x="3419872" y="2668111"/>
            <a:ext cx="5133359" cy="33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เกรด/ผลการศึกษา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40"/>
          <p:cNvPicPr/>
          <p:nvPr/>
        </p:nvPicPr>
        <p:blipFill>
          <a:blip r:embed="rId2"/>
          <a:stretch>
            <a:fillRect/>
          </a:stretch>
        </p:blipFill>
        <p:spPr>
          <a:xfrm>
            <a:off x="235379" y="929825"/>
            <a:ext cx="3240360" cy="26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3477" y="1454595"/>
            <a:ext cx="180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1.เลือกไฟล์ที่ต้องการ</a:t>
            </a:r>
            <a:endParaRPr lang="th-TH" sz="2000" b="1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6" name="รูปภาพ 42"/>
          <p:cNvPicPr/>
          <p:nvPr/>
        </p:nvPicPr>
        <p:blipFill>
          <a:blip r:embed="rId3"/>
          <a:stretch>
            <a:fillRect/>
          </a:stretch>
        </p:blipFill>
        <p:spPr>
          <a:xfrm>
            <a:off x="2605364" y="3031731"/>
            <a:ext cx="6487895" cy="3670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1732746"/>
            <a:ext cx="3876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2.เมื่อ นำเข้าข้อมูลแล้ว จะปรากฏหน้าต่างดังรูป</a:t>
            </a:r>
            <a:endParaRPr lang="th-TH" sz="20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3397" y="5073127"/>
            <a:ext cx="3096344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รายชื่อนิสิตที่นำเข้าข้อมูลสำเร็จ</a:t>
            </a:r>
            <a:endParaRPr lang="th-TH" sz="24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1261" y="4869364"/>
            <a:ext cx="2556792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รายชื่อนิสิตที่นำเข้าข้อมูลแล้วพบข้อผิดพลาด</a:t>
            </a:r>
            <a:endParaRPr lang="th-TH" sz="24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grpSp>
        <p:nvGrpSpPr>
          <p:cNvPr id="10" name="Group 12"/>
          <p:cNvGrpSpPr/>
          <p:nvPr/>
        </p:nvGrpSpPr>
        <p:grpSpPr>
          <a:xfrm>
            <a:off x="733157" y="5746559"/>
            <a:ext cx="6469013" cy="830997"/>
            <a:chOff x="379394" y="5704830"/>
            <a:chExt cx="6469013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79394" y="5704830"/>
              <a:ext cx="6469013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FF0000"/>
                  </a:solidFill>
                  <a:latin typeface="TH Niramit AS" pitchFamily="2" charset="-34"/>
                  <a:cs typeface="TH Niramit AS" pitchFamily="2" charset="-34"/>
                </a:rPr>
                <a:t>เมื่อตรวจสอบความเรียบร้อยแล้ว ให้คลิกที่ปุ่ม      เพื่อเลือกรายชื่อนิสิตที่ต้องการ จากนั้นกดปุ่ม ยืนยันข้อมูล</a:t>
              </a:r>
              <a:endParaRPr lang="th-TH" sz="24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pic>
          <p:nvPicPr>
            <p:cNvPr id="12" name="รูปภาพ 4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716016" y="5821362"/>
              <a:ext cx="276225" cy="228600"/>
            </a:xfrm>
            <a:prstGeom prst="rect">
              <a:avLst/>
            </a:prstGeom>
          </p:spPr>
        </p:pic>
      </p:grpSp>
      <p:cxnSp>
        <p:nvCxnSpPr>
          <p:cNvPr id="13" name="Elbow Connector 25"/>
          <p:cNvCxnSpPr/>
          <p:nvPr/>
        </p:nvCxnSpPr>
        <p:spPr>
          <a:xfrm flipV="1">
            <a:off x="877176" y="3921000"/>
            <a:ext cx="1872207" cy="1779362"/>
          </a:xfrm>
          <a:prstGeom prst="bentConnector3">
            <a:avLst>
              <a:gd name="adj1" fmla="val -1283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8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เกรด/ผลการศึกษา</a:t>
            </a:r>
            <a:endParaRPr lang="th-TH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29600" cy="293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467544" y="112474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หากอาจารย์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บันทึกคะแนนครบ เป็น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ที่เรียบร้อยแล้ว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ต้องการจะส่งเกรด</a:t>
            </a: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คลิก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ที่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ปุ่ม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7" name="รูปภาพ 43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1558770"/>
            <a:ext cx="729233" cy="264215"/>
          </a:xfrm>
          <a:prstGeom prst="rect">
            <a:avLst/>
          </a:prstGeom>
        </p:spPr>
      </p:pic>
      <p:sp>
        <p:nvSpPr>
          <p:cNvPr id="9" name="Donut 9"/>
          <p:cNvSpPr/>
          <p:nvPr/>
        </p:nvSpPr>
        <p:spPr>
          <a:xfrm>
            <a:off x="2051720" y="3429000"/>
            <a:ext cx="389259" cy="218282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4885" y="5085184"/>
            <a:ext cx="3693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จะแสดงหน้าต่างเพื่อให้ยืนยันการส่งเกรด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1" name="รูปภาพ 50"/>
          <p:cNvPicPr/>
          <p:nvPr/>
        </p:nvPicPr>
        <p:blipFill>
          <a:blip r:embed="rId4"/>
          <a:stretch>
            <a:fillRect/>
          </a:stretch>
        </p:blipFill>
        <p:spPr>
          <a:xfrm>
            <a:off x="2752419" y="5546848"/>
            <a:ext cx="3135105" cy="115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เกรด/ผลการศึกษา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เมื่อ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คลิกตกลง ระบบจะทำการประมวลผลเพื่อสร้าง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Control Code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และ</a:t>
            </a:r>
          </a:p>
          <a:p>
            <a:pPr marL="0" indent="0">
              <a:buNone/>
            </a:pP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สร้าง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Barcode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เพื่อยืนยันตามคะแนนและเกรดที่ส่ง  หลังจากนั้นให้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อาจารย์ ทำ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การคลิก                เพื่อพิมพ์เอกสารแบบรายงานผลการศึกษา (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UP32)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เพื่อ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ส่งให้คณะจัดทำบันทึกข้อความและ จัดส่งมายังกองบริการการศึกษา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ตาม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วันเวลาที่กำหนดไว้ในปฏิทินการศึกษา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endParaRPr lang="th-TH" sz="2400" dirty="0">
              <a:latin typeface="TH Niramit AS" pitchFamily="2" charset="-34"/>
              <a:cs typeface="TH Niramit AS" pitchFamily="2" charset="-34"/>
            </a:endParaRPr>
          </a:p>
          <a:p>
            <a:endParaRPr lang="th-TH" sz="2400" dirty="0"/>
          </a:p>
        </p:txBody>
      </p:sp>
      <p:pic>
        <p:nvPicPr>
          <p:cNvPr id="4" name="รูปภาพ 51"/>
          <p:cNvPicPr/>
          <p:nvPr/>
        </p:nvPicPr>
        <p:blipFill>
          <a:blip r:embed="rId2"/>
          <a:stretch>
            <a:fillRect/>
          </a:stretch>
        </p:blipFill>
        <p:spPr>
          <a:xfrm>
            <a:off x="7956376" y="2078672"/>
            <a:ext cx="720080" cy="2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แก้ไขผลการเรียน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I / P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2372" y="836712"/>
            <a:ext cx="8219256" cy="3556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1600" b="1" dirty="0">
                <a:latin typeface="TH Niramit AS" pitchFamily="2" charset="-34"/>
                <a:cs typeface="TH Niramit AS" pitchFamily="2" charset="-34"/>
              </a:rPr>
              <a:t>การแก้ไขผลการเรียน กรณีที่นิสิตได้รับอักษร </a:t>
            </a:r>
            <a:r>
              <a:rPr lang="en-US" sz="1600" b="1" dirty="0">
                <a:latin typeface="TH Niramit AS" pitchFamily="2" charset="-34"/>
                <a:cs typeface="TH Niramit AS" pitchFamily="2" charset="-34"/>
              </a:rPr>
              <a:t>I  </a:t>
            </a:r>
            <a:r>
              <a:rPr lang="th-TH" sz="1600" b="1" dirty="0">
                <a:latin typeface="TH Niramit AS" pitchFamily="2" charset="-34"/>
                <a:cs typeface="TH Niramit AS" pitchFamily="2" charset="-34"/>
              </a:rPr>
              <a:t>หรือ </a:t>
            </a:r>
            <a:r>
              <a:rPr lang="en-US" sz="1600" b="1" dirty="0">
                <a:latin typeface="TH Niramit AS" pitchFamily="2" charset="-34"/>
                <a:cs typeface="TH Niramit AS" pitchFamily="2" charset="-34"/>
              </a:rPr>
              <a:t>P 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อาจารย์สามารถเข้าใช้งานได้ที่</a:t>
            </a:r>
            <a:r>
              <a:rPr lang="th-TH" sz="1600" dirty="0" smtClean="0">
                <a:latin typeface="TH Niramit AS" pitchFamily="2" charset="-34"/>
                <a:cs typeface="TH Niramit AS" pitchFamily="2" charset="-34"/>
              </a:rPr>
              <a:t>เมนู </a:t>
            </a:r>
          </a:p>
          <a:p>
            <a:pPr marL="0" indent="0">
              <a:buNone/>
            </a:pPr>
            <a:r>
              <a:rPr lang="th-TH" sz="16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แก้ไข</a:t>
            </a:r>
            <a:r>
              <a:rPr lang="th-TH" sz="16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ผลการเรียนรายวิชา (</a:t>
            </a:r>
            <a:r>
              <a:rPr lang="en-US" sz="16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I/P</a:t>
            </a:r>
            <a:r>
              <a:rPr lang="en-US" sz="16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)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 </a:t>
            </a:r>
            <a:endParaRPr lang="en-US" sz="16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en-US" sz="16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en-US" sz="16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en-US" sz="16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en-US" sz="16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TH Niramit AS" pitchFamily="2" charset="-34"/>
                <a:cs typeface="TH Niramit AS" pitchFamily="2" charset="-34"/>
              </a:rPr>
              <a:t>โดย</a:t>
            </a:r>
            <a:r>
              <a:rPr lang="en-US" sz="1600" dirty="0" err="1">
                <a:latin typeface="TH Niramit AS" pitchFamily="2" charset="-34"/>
                <a:cs typeface="TH Niramit AS" pitchFamily="2" charset="-34"/>
              </a:rPr>
              <a:t>มีขั้นตอน</a:t>
            </a:r>
            <a:r>
              <a:rPr lang="en-US" sz="1600" dirty="0" err="1" smtClean="0">
                <a:latin typeface="TH Niramit AS" pitchFamily="2" charset="-34"/>
                <a:cs typeface="TH Niramit AS" pitchFamily="2" charset="-34"/>
              </a:rPr>
              <a:t>ดังต่อไปนี้</a:t>
            </a:r>
            <a:r>
              <a:rPr lang="en-US" sz="1600" dirty="0" smtClean="0">
                <a:latin typeface="TH Niramit AS" pitchFamily="2" charset="-34"/>
                <a:cs typeface="TH Niramit AS" pitchFamily="2" charset="-34"/>
              </a:rPr>
              <a:t>  </a:t>
            </a:r>
            <a:endParaRPr lang="th-TH" sz="16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1600" dirty="0" smtClean="0">
                <a:latin typeface="TH Niramit AS" pitchFamily="2" charset="-34"/>
                <a:cs typeface="TH Niramit AS" pitchFamily="2" charset="-34"/>
              </a:rPr>
              <a:t>1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. เลือก  </a:t>
            </a:r>
            <a:r>
              <a:rPr lang="en-US" sz="1600" dirty="0">
                <a:latin typeface="TH Niramit AS" pitchFamily="2" charset="-34"/>
                <a:cs typeface="TH Niramit AS" pitchFamily="2" charset="-34"/>
                <a:sym typeface="Wingdings"/>
              </a:rPr>
              <a:t>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 ปีการศึกษา และภาคการศึกษา 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en-US" sz="1600" dirty="0">
                <a:latin typeface="TH Niramit AS" pitchFamily="2" charset="-34"/>
                <a:cs typeface="TH Niramit AS" pitchFamily="2" charset="-34"/>
                <a:sym typeface="Wingdings"/>
              </a:rPr>
              <a:t>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 รหัสวิชา   </a:t>
            </a:r>
            <a:r>
              <a:rPr lang="en-US" sz="1600" dirty="0">
                <a:latin typeface="TH Niramit AS" pitchFamily="2" charset="-34"/>
                <a:cs typeface="TH Niramit AS" pitchFamily="2" charset="-34"/>
                <a:sym typeface="Wingdings"/>
              </a:rPr>
              <a:t>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  ค้นหา</a:t>
            </a:r>
            <a:endParaRPr lang="en-US" sz="1600" dirty="0">
              <a:latin typeface="TH Niramit AS" pitchFamily="2" charset="-34"/>
              <a:cs typeface="TH Niramit AS" pitchFamily="2" charset="-34"/>
            </a:endParaRPr>
          </a:p>
          <a:p>
            <a:pPr marL="0" lvl="0" indent="0">
              <a:buNone/>
            </a:pPr>
            <a:r>
              <a:rPr lang="th-TH" sz="1600" dirty="0">
                <a:latin typeface="TH Niramit AS" pitchFamily="2" charset="-34"/>
                <a:cs typeface="TH Niramit AS" pitchFamily="2" charset="-34"/>
              </a:rPr>
              <a:t>2. ส่วนแสดงรายวิชาที่ต้องการแก้ไขผลการเรียน   </a:t>
            </a:r>
            <a:r>
              <a:rPr lang="en-US" sz="1600" dirty="0" smtClean="0">
                <a:latin typeface="TH Niramit AS" pitchFamily="2" charset="-34"/>
                <a:cs typeface="TH Niramit AS" pitchFamily="2" charset="-34"/>
                <a:sym typeface="Wingdings"/>
              </a:rPr>
              <a:t></a:t>
            </a:r>
            <a:r>
              <a:rPr lang="th-TH" sz="1600" dirty="0" smtClean="0">
                <a:latin typeface="TH Niramit AS" pitchFamily="2" charset="-34"/>
                <a:cs typeface="TH Niramit AS" pitchFamily="2" charset="-34"/>
                <a:sym typeface="Wingdings"/>
              </a:rPr>
              <a:t>        </a:t>
            </a:r>
            <a:r>
              <a:rPr lang="th-TH" sz="1600" dirty="0" smtClean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ปุ่มแก้ไข </a:t>
            </a:r>
            <a:endParaRPr lang="en-US" sz="16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en-US" sz="1600" dirty="0">
              <a:latin typeface="TH Niramit AS" pitchFamily="2" charset="-34"/>
              <a:cs typeface="TH Niramit AS" pitchFamily="2" charset="-34"/>
            </a:endParaRPr>
          </a:p>
          <a:p>
            <a:endParaRPr lang="th-TH" sz="1600" dirty="0">
              <a:latin typeface="TH Niramit AS" pitchFamily="2" charset="-34"/>
              <a:cs typeface="TH Niramit AS" pitchFamily="2" charset="-34"/>
            </a:endParaRPr>
          </a:p>
          <a:p>
            <a:endParaRPr lang="th-TH" sz="1600" dirty="0"/>
          </a:p>
        </p:txBody>
      </p:sp>
      <p:pic>
        <p:nvPicPr>
          <p:cNvPr id="4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4365104"/>
            <a:ext cx="317375" cy="27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76" y="1433911"/>
            <a:ext cx="5453993" cy="110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nut 15"/>
          <p:cNvSpPr/>
          <p:nvPr/>
        </p:nvSpPr>
        <p:spPr>
          <a:xfrm>
            <a:off x="2703943" y="1970654"/>
            <a:ext cx="1296144" cy="308859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7" name="Picture 13"/>
          <p:cNvPicPr/>
          <p:nvPr/>
        </p:nvPicPr>
        <p:blipFill rotWithShape="1">
          <a:blip r:embed="rId4"/>
          <a:srcRect t="7649"/>
          <a:stretch/>
        </p:blipFill>
        <p:spPr bwMode="auto">
          <a:xfrm>
            <a:off x="96902" y="3545077"/>
            <a:ext cx="8944574" cy="298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16"/>
          <p:cNvSpPr/>
          <p:nvPr/>
        </p:nvSpPr>
        <p:spPr>
          <a:xfrm>
            <a:off x="2352688" y="4077072"/>
            <a:ext cx="3155416" cy="439897"/>
          </a:xfrm>
          <a:prstGeom prst="wedgeRectCallout">
            <a:avLst>
              <a:gd name="adj1" fmla="val -44114"/>
              <a:gd name="adj2" fmla="val 7837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1</a:t>
            </a:r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. </a:t>
            </a:r>
            <a:r>
              <a:rPr lang="th-TH" sz="20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เลือก ปีการศึกษา/ภาค/</a:t>
            </a:r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รายวิชา</a:t>
            </a:r>
            <a:endParaRPr lang="th-TH" sz="20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9" name="Rectangular Callout 17"/>
          <p:cNvSpPr/>
          <p:nvPr/>
        </p:nvSpPr>
        <p:spPr>
          <a:xfrm>
            <a:off x="2531132" y="5373216"/>
            <a:ext cx="2240990" cy="439897"/>
          </a:xfrm>
          <a:prstGeom prst="wedgeRectCallout">
            <a:avLst>
              <a:gd name="adj1" fmla="val -35817"/>
              <a:gd name="adj2" fmla="val 9953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.แสดงรายวิชา</a:t>
            </a:r>
            <a:endParaRPr lang="th-TH" sz="20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Rectangular Callout 18"/>
          <p:cNvSpPr/>
          <p:nvPr/>
        </p:nvSpPr>
        <p:spPr>
          <a:xfrm>
            <a:off x="6385078" y="5545451"/>
            <a:ext cx="2534255" cy="439897"/>
          </a:xfrm>
          <a:prstGeom prst="wedgeRectCallout">
            <a:avLst>
              <a:gd name="adj1" fmla="val 37925"/>
              <a:gd name="adj2" fmla="val 9953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3</a:t>
            </a:r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.คลิกปุ่มแก้ไขผลการเรียน</a:t>
            </a:r>
            <a:endParaRPr lang="th-TH" sz="20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1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712" y="3212976"/>
            <a:ext cx="317375" cy="27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829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แก้ไขผลการเรียน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I / P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07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จะปรากฏรายชื่อนิสิตในรายวิชาที่เลือก จากนั้น</a:t>
            </a:r>
          </a:p>
          <a:p>
            <a:pPr marL="0" lv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เลือก  </a:t>
            </a:r>
            <a:r>
              <a:rPr lang="en-US" sz="2500" dirty="0">
                <a:latin typeface="TH Niramit AS" pitchFamily="2" charset="-34"/>
                <a:cs typeface="TH Niramit AS" pitchFamily="2" charset="-34"/>
                <a:sym typeface="Wingdings"/>
              </a:rPr>
              <a:t>     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     ปุ่ม แก้ไข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lv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เลือก  </a:t>
            </a:r>
            <a:r>
              <a:rPr lang="en-US" sz="2500" dirty="0">
                <a:latin typeface="TH Niramit AS" pitchFamily="2" charset="-34"/>
                <a:cs typeface="TH Niramit AS" pitchFamily="2" charset="-34"/>
                <a:sym typeface="Wingdings"/>
              </a:rPr>
              <a:t>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นิสิตที่ต้องการแก้ไขผลการเรียน   </a:t>
            </a:r>
            <a:r>
              <a:rPr lang="en-US" sz="2500" dirty="0">
                <a:latin typeface="TH Niramit AS" pitchFamily="2" charset="-34"/>
                <a:cs typeface="TH Niramit AS" pitchFamily="2" charset="-34"/>
                <a:sym typeface="Wingdings"/>
              </a:rPr>
              <a:t>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เลือกผลการเรียนที่ต้องการ  </a:t>
            </a:r>
            <a:r>
              <a:rPr lang="en-US" sz="2500" dirty="0">
                <a:latin typeface="TH Niramit AS" pitchFamily="2" charset="-34"/>
                <a:cs typeface="TH Niramit AS" pitchFamily="2" charset="-34"/>
                <a:sym typeface="Wingdings"/>
              </a:rPr>
              <a:t>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ใส่เหตุผลของการแก้ไขผลการเรียน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lv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กดปุ่ม  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lv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กดปุ่ม         เพื่อทำการพิมพ์รายงานแบบขอแก้ไขการรายงานผลการเรียนรายวิชา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dirty="0">
              <a:latin typeface="TH Niramit AS" pitchFamily="2" charset="-34"/>
              <a:cs typeface="TH Niramit AS" pitchFamily="2" charset="-34"/>
            </a:endParaRPr>
          </a:p>
          <a:p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4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876193"/>
            <a:ext cx="571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5728" y="2394595"/>
            <a:ext cx="5619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6699" y="2743968"/>
            <a:ext cx="219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3573429"/>
            <a:ext cx="771749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4"/>
          <p:cNvSpPr/>
          <p:nvPr/>
        </p:nvSpPr>
        <p:spPr>
          <a:xfrm>
            <a:off x="446065" y="5279960"/>
            <a:ext cx="3225912" cy="439897"/>
          </a:xfrm>
          <a:prstGeom prst="wedgeRectCallout">
            <a:avLst>
              <a:gd name="adj1" fmla="val -13643"/>
              <a:gd name="adj2" fmla="val -2308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เลือกนิสิตที่ต้องการแก้ไขผลการเรียน</a:t>
            </a:r>
            <a:endParaRPr lang="th-TH" sz="20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2" name="Rectangular Callout 16"/>
          <p:cNvSpPr/>
          <p:nvPr/>
        </p:nvSpPr>
        <p:spPr>
          <a:xfrm>
            <a:off x="4381579" y="3068960"/>
            <a:ext cx="3225912" cy="439897"/>
          </a:xfrm>
          <a:prstGeom prst="wedgeRectCallout">
            <a:avLst>
              <a:gd name="adj1" fmla="val -26399"/>
              <a:gd name="adj2" fmla="val 25246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ใส่เหตุผลของการแก้ไขผลการเรียน</a:t>
            </a:r>
            <a:endParaRPr lang="th-TH" sz="20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3" name="Rectangular Callout 17"/>
          <p:cNvSpPr/>
          <p:nvPr/>
        </p:nvSpPr>
        <p:spPr>
          <a:xfrm>
            <a:off x="5270601" y="4842574"/>
            <a:ext cx="3225912" cy="439897"/>
          </a:xfrm>
          <a:prstGeom prst="wedgeRectCallout">
            <a:avLst>
              <a:gd name="adj1" fmla="val 36551"/>
              <a:gd name="adj2" fmla="val -15153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กด บันทึก และ พิมพ์รายงาน</a:t>
            </a:r>
            <a:endParaRPr lang="th-TH" sz="20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4" name="Rectangular Callout 15"/>
          <p:cNvSpPr/>
          <p:nvPr/>
        </p:nvSpPr>
        <p:spPr>
          <a:xfrm>
            <a:off x="4067944" y="6142553"/>
            <a:ext cx="3225912" cy="439897"/>
          </a:xfrm>
          <a:prstGeom prst="wedgeRectCallout">
            <a:avLst>
              <a:gd name="adj1" fmla="val -39168"/>
              <a:gd name="adj2" fmla="val -18762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เลือกผลการเรียนที่ต้องการ</a:t>
            </a:r>
            <a:endParaRPr lang="th-TH" sz="20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08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332656"/>
            <a:ext cx="4457120" cy="629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5580112" y="836712"/>
            <a:ext cx="3225912" cy="720080"/>
          </a:xfrm>
          <a:prstGeom prst="wedgeRectCallout">
            <a:avLst>
              <a:gd name="adj1" fmla="val -59705"/>
              <a:gd name="adj2" fmla="val -3595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สำหรับงานทะเบียนนิสิตและประมวลผล</a:t>
            </a:r>
            <a:endParaRPr lang="th-TH" sz="20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580112" y="3933056"/>
            <a:ext cx="3225912" cy="720080"/>
          </a:xfrm>
          <a:prstGeom prst="wedgeRectCallout">
            <a:avLst>
              <a:gd name="adj1" fmla="val -59705"/>
              <a:gd name="adj2" fmla="val -3595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สำหรับคณะ</a:t>
            </a:r>
            <a:endParaRPr lang="th-TH" sz="20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2987824" y="6188849"/>
            <a:ext cx="6046848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th-TH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ตัวอย่าง</a:t>
            </a:r>
            <a:r>
              <a:rPr lang="th-TH" sz="24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รายงานแบบขอแก้ไขการรายงานผลการเรียนรายวิชา</a:t>
            </a:r>
          </a:p>
        </p:txBody>
      </p:sp>
    </p:spTree>
    <p:extLst>
      <p:ext uri="{BB962C8B-B14F-4D97-AF65-F5344CB8AC3E}">
        <p14:creationId xmlns:p14="http://schemas.microsoft.com/office/powerpoint/2010/main" val="10487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การเข้าใช้งานระบบ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ทำการเปิด 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Internet Browser 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เช่น </a:t>
            </a:r>
            <a:r>
              <a:rPr lang="en-US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Google Chrome, 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Internet explorer 9, </a:t>
            </a:r>
            <a:r>
              <a:rPr lang="en-US" sz="2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Firefox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ฯลฯ</a:t>
            </a:r>
            <a:endParaRPr lang="en-US" sz="2400" b="1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2.     เข้าเว็บไซต์  </a:t>
            </a:r>
            <a:r>
              <a:rPr lang="en-US" sz="2400" u="sng" dirty="0" smtClean="0">
                <a:latin typeface="TH Niramit AS" pitchFamily="2" charset="-34"/>
                <a:cs typeface="TH Niramit AS" pitchFamily="2" charset="-34"/>
                <a:hlinkClick r:id="rId2"/>
              </a:rPr>
              <a:t>www.reg.up.ac.th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จะแสดงหน้าต่างดังนี้</a:t>
            </a:r>
            <a:endParaRPr lang="en-US" sz="2400" dirty="0" smtClean="0">
              <a:latin typeface="TH Niramit AS" pitchFamily="2" charset="-34"/>
              <a:cs typeface="TH Niramit AS" pitchFamily="2" charset="-34"/>
            </a:endParaRPr>
          </a:p>
          <a:p>
            <a:endParaRPr lang="th-TH" sz="2400" dirty="0" smtClean="0">
              <a:latin typeface="TH Niramit AS" pitchFamily="2" charset="-34"/>
              <a:cs typeface="TH Niramit AS" pitchFamily="2" charset="-34"/>
            </a:endParaRPr>
          </a:p>
          <a:p>
            <a:endParaRPr lang="th-TH" sz="2400" dirty="0"/>
          </a:p>
        </p:txBody>
      </p:sp>
      <p:pic>
        <p:nvPicPr>
          <p:cNvPr id="6" name="รูปภาพ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t="141" r="-438" b="49859"/>
          <a:stretch/>
        </p:blipFill>
        <p:spPr>
          <a:xfrm>
            <a:off x="521643" y="2879182"/>
            <a:ext cx="8085349" cy="2849485"/>
          </a:xfrm>
          <a:prstGeom prst="rect">
            <a:avLst/>
          </a:prstGeom>
        </p:spPr>
      </p:pic>
      <p:sp>
        <p:nvSpPr>
          <p:cNvPr id="7" name="Frame 4"/>
          <p:cNvSpPr/>
          <p:nvPr/>
        </p:nvSpPr>
        <p:spPr>
          <a:xfrm>
            <a:off x="539552" y="3789040"/>
            <a:ext cx="2880320" cy="1368152"/>
          </a:xfrm>
          <a:prstGeom prst="frame">
            <a:avLst>
              <a:gd name="adj1" fmla="val 83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473116"/>
            <a:ext cx="3493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กรอก </a:t>
            </a:r>
            <a:r>
              <a:rPr lang="en-US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Username &amp; Password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แล้วกด </a:t>
            </a:r>
            <a:r>
              <a:rPr lang="en-US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User Login</a:t>
            </a:r>
            <a:endParaRPr lang="th-TH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22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คำร้องนิสิต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3762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b="1" dirty="0">
                <a:latin typeface="TH Niramit AS" pitchFamily="2" charset="-34"/>
                <a:cs typeface="TH Niramit AS" pitchFamily="2" charset="-34"/>
              </a:rPr>
              <a:t> เมนู 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คำร้องนิสิต ประกอบด้วย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	1.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ตรวจสอบคำร้องนิสิต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ตรวจสอบคำร้องที่นิสิตยื่น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	2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.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พิจารณาคำร้องนิสิตที่ปรึกษา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พิจารณาคำร้องนิสิตที่ในที่ปรึกษา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3.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พิจารณา</a:t>
            </a:r>
            <a:r>
              <a:rPr lang="th-TH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คำร้องนิสิต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ที่สอน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พิจารณาคำร้องนิสิตที่สอนในรายวิชา</a:t>
            </a: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4.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พิจารณา</a:t>
            </a:r>
            <a:r>
              <a:rPr lang="th-TH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คำ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ร้อง(แทน)คณบดี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	</a:t>
            </a:r>
          </a:p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308304" cy="250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ตรวจสอบคำร้องนิสิต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556792"/>
            <a:ext cx="7996230" cy="892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1.เมนูตรวจสอบ</a:t>
            </a:r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คำร้องนิสิต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อาจารย์สามารถตรวจสอบ สถานะ รายละเอียดต่างๆ ขอคำร้องที่นิสิตยื่นมาได้</a:t>
            </a:r>
            <a:endParaRPr lang="en-US" sz="2000" dirty="0">
              <a:latin typeface="TH Niramit AS" pitchFamily="2" charset="-34"/>
              <a:cs typeface="TH Niramit AS" pitchFamily="2" charset="-34"/>
            </a:endParaRPr>
          </a:p>
          <a:p>
            <a:endParaRPr lang="th-TH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12740"/>
            <a:ext cx="812261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พิจารณาคำร้องนิสิตที่ปรึกษา/นิสิตที่สอน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2. พิจารณา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คำร้องนิสิตที่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ปรึกษา/พิจารณาคำร้องนิสิตที่สอน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เมื่อคลิกเมนูเข้ามาแล้ว จะปรากฏหน้าต่างดังรูป</a:t>
            </a:r>
          </a:p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สามารถพิจาณาคำร้องนิสิตได้ โดยมีขั้นตอนดังต่อไปนี้</a:t>
            </a:r>
          </a:p>
          <a:p>
            <a:pPr marL="457200" indent="-457200">
              <a:buAutoNum type="arabicPeriod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คลิกที่ปุ่ม      หน้าชื่อนิสิตที่ต้องการ</a:t>
            </a:r>
          </a:p>
          <a:p>
            <a:pPr marL="457200" indent="-457200">
              <a:buAutoNum type="arabicPeriod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คลิกที่ </a:t>
            </a:r>
            <a:endParaRPr lang="th-TH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71204"/>
            <a:ext cx="8244408" cy="20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16"/>
          <p:cNvSpPr/>
          <p:nvPr/>
        </p:nvSpPr>
        <p:spPr>
          <a:xfrm>
            <a:off x="1274842" y="5891440"/>
            <a:ext cx="3155416" cy="439897"/>
          </a:xfrm>
          <a:prstGeom prst="wedgeRectCallout">
            <a:avLst>
              <a:gd name="adj1" fmla="val -62226"/>
              <a:gd name="adj2" fmla="val -13238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1</a:t>
            </a:r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. </a:t>
            </a:r>
            <a:r>
              <a:rPr lang="th-TH" sz="20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เลือก </a:t>
            </a:r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นิสิตที่ต้องการ</a:t>
            </a:r>
            <a:endParaRPr lang="th-TH" sz="20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Rectangular Callout 17"/>
          <p:cNvSpPr/>
          <p:nvPr/>
        </p:nvSpPr>
        <p:spPr>
          <a:xfrm>
            <a:off x="611560" y="4580717"/>
            <a:ext cx="2240990" cy="439897"/>
          </a:xfrm>
          <a:prstGeom prst="wedgeRectCallout">
            <a:avLst>
              <a:gd name="adj1" fmla="val -35817"/>
              <a:gd name="adj2" fmla="val 9953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sz="20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เลือก อนุมัติรายการ</a:t>
            </a:r>
            <a:endParaRPr lang="th-TH" sz="20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03" y="2996952"/>
            <a:ext cx="2381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19" y="3356992"/>
            <a:ext cx="1047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915816" y="5445224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60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เมนู พิจารณา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คำร้องนิสิตที่ปรึกษา/นิสิตที่สอน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3.  เลือก เห็นชอบ หรือไม่เห็นชอบ</a:t>
            </a:r>
            <a:endParaRPr lang="th-TH" sz="24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4.  คลิกบันทึก </a:t>
            </a:r>
            <a:endParaRPr lang="th-TH" sz="2400" dirty="0"/>
          </a:p>
          <a:p>
            <a:endParaRPr lang="th-TH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378126" cy="237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16"/>
          <p:cNvSpPr/>
          <p:nvPr/>
        </p:nvSpPr>
        <p:spPr>
          <a:xfrm>
            <a:off x="4788024" y="3140968"/>
            <a:ext cx="3155416" cy="681087"/>
          </a:xfrm>
          <a:prstGeom prst="wedgeRectCallout">
            <a:avLst>
              <a:gd name="adj1" fmla="val -75206"/>
              <a:gd name="adj2" fmla="val -679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3.</a:t>
            </a:r>
            <a:r>
              <a:rPr lang="th-TH" sz="20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เลือก เห็นชอบ หรือไม่เห็นชอบ</a:t>
            </a:r>
          </a:p>
        </p:txBody>
      </p:sp>
      <p:sp>
        <p:nvSpPr>
          <p:cNvPr id="6" name="Rectangular Callout 17"/>
          <p:cNvSpPr/>
          <p:nvPr/>
        </p:nvSpPr>
        <p:spPr>
          <a:xfrm>
            <a:off x="2339752" y="4567302"/>
            <a:ext cx="2240990" cy="439897"/>
          </a:xfrm>
          <a:prstGeom prst="wedgeRectCallout">
            <a:avLst>
              <a:gd name="adj1" fmla="val 59816"/>
              <a:gd name="adj2" fmla="val -1738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4.เลือก บันทึก</a:t>
            </a:r>
            <a:endParaRPr lang="th-TH" sz="20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277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เมนู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พิจารณาคำร้องนิสิตที่ปรึกษา/นิสิตที่สอน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เมื่อบันทึกแล้ว สถานะอนุมัติจะขึ้นเป็น </a:t>
            </a:r>
            <a:endParaRPr lang="th-TH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2123"/>
            <a:ext cx="8244408" cy="20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383282" cy="40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915816" y="3933056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Donut 9"/>
          <p:cNvSpPr/>
          <p:nvPr/>
        </p:nvSpPr>
        <p:spPr>
          <a:xfrm>
            <a:off x="5550893" y="3458307"/>
            <a:ext cx="389259" cy="237332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4" y="4400070"/>
            <a:ext cx="6462464" cy="21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253" y="3933056"/>
            <a:ext cx="769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อาจารย์สามารถดูรายละเอียดคำร้องได้โดย เลือกที่ รายละเอียดจะปรากฏ ข้อมูลดังรูป</a:t>
            </a:r>
            <a:endParaRPr lang="th-TH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881205" y="3445724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043561" y="5374272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899592" y="4422098"/>
            <a:ext cx="1709390" cy="447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572000" y="5805264"/>
            <a:ext cx="720080" cy="4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ular Callout 16"/>
          <p:cNvSpPr/>
          <p:nvPr/>
        </p:nvSpPr>
        <p:spPr>
          <a:xfrm>
            <a:off x="6876256" y="4450250"/>
            <a:ext cx="1944216" cy="419653"/>
          </a:xfrm>
          <a:prstGeom prst="wedgeRectCallout">
            <a:avLst>
              <a:gd name="adj1" fmla="val 13103"/>
              <a:gd name="adj2" fmla="val -26798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เลือก รายละเอียด</a:t>
            </a:r>
            <a:endParaRPr lang="th-TH" sz="20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93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คำร้องอาจารย์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0508" y="3789040"/>
            <a:ext cx="8229600" cy="1944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dirty="0">
                <a:latin typeface="TH Niramit AS" pitchFamily="2" charset="-34"/>
                <a:cs typeface="TH Niramit AS" pitchFamily="2" charset="-34"/>
              </a:rPr>
              <a:t> เมนู คำ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ร้องอาจารย์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ประกอบด้วย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	1. 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ยื่นคำร้อง </a:t>
            </a: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	2.  </a:t>
            </a:r>
            <a:r>
              <a:rPr lang="th-TH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พิจารณาคำ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ร้อง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		</a:t>
            </a:r>
          </a:p>
          <a:p>
            <a:endParaRPr lang="th-TH" dirty="0"/>
          </a:p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205936" cy="197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0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คำร้องอาจารย์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160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dirty="0">
                <a:latin typeface="TH Niramit AS" pitchFamily="2" charset="-34"/>
                <a:cs typeface="TH Niramit AS" pitchFamily="2" charset="-34"/>
              </a:rPr>
              <a:t> เมนู 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ยื่นคำร้อง ประกอบด้วย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	1.   </a:t>
            </a:r>
            <a:r>
              <a:rPr lang="th-TH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ยื่นคำ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ร้อง </a:t>
            </a:r>
            <a:r>
              <a:rPr lang="en-US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UP20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ฯลฯ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สำหรับยื่นคำร้อง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UP20</a:t>
            </a:r>
            <a:endParaRPr lang="th-TH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2.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รายการยื่นคำร้อง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สำหรับตรวจสอบรายละเอียดคำร้อง</a:t>
            </a:r>
            <a:endParaRPr lang="en-US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 		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8" y="1340768"/>
            <a:ext cx="42100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4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คำร้องอาจารย์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เมนูยื่น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คำร้อง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UP20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ฯลฯ</a:t>
            </a:r>
          </a:p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เมื่อคลิกที่เมนูยื่นคำร้อง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ร้อง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UP20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ฯลฯ จะปรากฏดังรูป ให้อาจารย์เลือกที่ ยื่นคำร้อง</a:t>
            </a:r>
            <a:endParaRPr lang="th-TH" sz="24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064896" cy="13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nut 9"/>
          <p:cNvSpPr/>
          <p:nvPr/>
        </p:nvSpPr>
        <p:spPr>
          <a:xfrm>
            <a:off x="8100392" y="3429000"/>
            <a:ext cx="389259" cy="237332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17" y="2132856"/>
            <a:ext cx="2952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1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ยื่นคำร้อง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UP20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ฯลฯ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92896"/>
            <a:ext cx="8424936" cy="201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ตัวแทนเนื้อหา 2"/>
          <p:cNvSpPr>
            <a:spLocks noGrp="1"/>
          </p:cNvSpPr>
          <p:nvPr>
            <p:ph idx="1"/>
          </p:nvPr>
        </p:nvSpPr>
        <p:spPr>
          <a:xfrm>
            <a:off x="277181" y="1412777"/>
            <a:ext cx="8229600" cy="10801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เมื่อคลิก ยื่นคำร้อง แล้ว จะปรากฏหน้าต่างดังรูป </a:t>
            </a:r>
          </a:p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สามารถดำเนินการยื่นคำร้องได้โดย มีขั้นตอนดังต่อไปนี้ </a:t>
            </a:r>
          </a:p>
          <a:p>
            <a:pPr marL="457200" indent="-457200">
              <a:buAutoNum type="arabicPeriod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กรอกข้อมูลให้ครบทุกช่อง </a:t>
            </a:r>
          </a:p>
          <a:p>
            <a:pPr marL="457200" indent="-457200">
              <a:buAutoNum type="arabicPeriod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เลือกรายวิชาที่ต้องการ</a:t>
            </a:r>
            <a:endParaRPr lang="th-TH" sz="24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7" name="Rectangular Callout 16"/>
          <p:cNvSpPr/>
          <p:nvPr/>
        </p:nvSpPr>
        <p:spPr>
          <a:xfrm>
            <a:off x="2915816" y="2924944"/>
            <a:ext cx="1818719" cy="510146"/>
          </a:xfrm>
          <a:prstGeom prst="wedgeRectCallout">
            <a:avLst>
              <a:gd name="adj1" fmla="val -75206"/>
              <a:gd name="adj2" fmla="val -679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1. กรอกข้อมูล</a:t>
            </a:r>
            <a:endParaRPr lang="th-TH" sz="20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ular Callout 17"/>
          <p:cNvSpPr/>
          <p:nvPr/>
        </p:nvSpPr>
        <p:spPr>
          <a:xfrm>
            <a:off x="2150991" y="4567301"/>
            <a:ext cx="2240990" cy="439897"/>
          </a:xfrm>
          <a:prstGeom prst="wedgeRectCallout">
            <a:avLst>
              <a:gd name="adj1" fmla="val 878"/>
              <a:gd name="adj2" fmla="val -13671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2. เลือกรายวิชาที่ต้องการ</a:t>
            </a:r>
            <a:endParaRPr lang="th-TH" sz="20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2564904"/>
            <a:ext cx="648072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91952" y="2717304"/>
            <a:ext cx="648072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468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ยื่นคำร้อง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UP20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ฯลฯ</a:t>
            </a:r>
            <a:endParaRPr lang="th-TH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7944507" cy="39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277181" y="1196752"/>
            <a:ext cx="8229600" cy="15121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เมื่อเลือกรายวิชาแล้ว จะปรากฏดังรูป</a:t>
            </a:r>
          </a:p>
          <a:p>
            <a:pPr marL="0" indent="0">
              <a:buNone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โดยแบ่งเป็นเมนูย่อยๆ ดังนี้</a:t>
            </a:r>
          </a:p>
          <a:p>
            <a:pPr marL="457200" indent="-457200">
              <a:buAutoNum type="arabicPeriod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ข้อมูลรายวิชา อาจารย์สามารถเปลี่ยนแปลง ข้อมูลต่างๆ ของรายวิชานั้นๆ เช่น ห้องเรียน จำนวนที่นั่งที่สำรอง อาจารย์ผู้สอน</a:t>
            </a:r>
          </a:p>
          <a:p>
            <a:pPr marL="457200" indent="-457200">
              <a:buAutoNum type="arabicPeriod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เพิ่มรายการสำรองที่นั่ง สำรองที่นั่งให้นิสิต ทั้งหลักสูตร โดยสามารถกำหนดหลักสูตร/ชั้นปี ของนิสิตได้</a:t>
            </a:r>
          </a:p>
          <a:p>
            <a:pPr marL="457200" indent="-457200">
              <a:buAutoNum type="arabicPeriod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เพิ่มรายการสำรองที่นั่ง 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UP20.1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สำหรับเพิ่มที่นั่งให้กับนิสิตที่ยื่นความประสงค์จะลงทะเบียนเรียนในรายวิชาดังกล่าว</a:t>
            </a:r>
          </a:p>
          <a:p>
            <a:pPr marL="457200" indent="-457200">
              <a:buAutoNum type="arabicPeriod"/>
            </a:pP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รายการคำร้องที่ไม่เห็นชอบ 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UP20.1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คือ รายชื่อนิสิตที่ไม่ถูกอนุมัติจาก เมนู เพิ่มรายการสำรองที่นั่ง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 UP20.1</a:t>
            </a:r>
            <a:endParaRPr lang="th-TH" sz="24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5085184"/>
            <a:ext cx="72008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32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การเข้าใช้งานระบบ(ต่อ)</a:t>
            </a:r>
            <a:endParaRPr lang="th-TH" sz="3600" dirty="0"/>
          </a:p>
        </p:txBody>
      </p:sp>
      <p:pic>
        <p:nvPicPr>
          <p:cNvPr id="5" name="รูปภาพ 4"/>
          <p:cNvPicPr>
            <a:picLocks/>
          </p:cNvPicPr>
          <p:nvPr/>
        </p:nvPicPr>
        <p:blipFill rotWithShape="1">
          <a:blip r:embed="rId2"/>
          <a:srcRect r="1229" b="19796"/>
          <a:stretch/>
        </p:blipFill>
        <p:spPr>
          <a:xfrm>
            <a:off x="683568" y="1340768"/>
            <a:ext cx="7808922" cy="4042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5831686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Niramit AS" pitchFamily="2" charset="-34"/>
                <a:cs typeface="TH Niramit AS" pitchFamily="2" charset="-34"/>
              </a:rPr>
              <a:t>ให้คลิกเลือกสิทธิ์ในการใช้งานเป็น</a:t>
            </a:r>
            <a:r>
              <a:rPr lang="th-TH" sz="2000" b="1" dirty="0" smtClean="0">
                <a:latin typeface="TH Niramit AS" pitchFamily="2" charset="-34"/>
                <a:cs typeface="TH Niramit AS" pitchFamily="2" charset="-34"/>
              </a:rPr>
              <a:t>อาจารย์</a:t>
            </a:r>
            <a:endParaRPr lang="th-TH" sz="20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Frame 5"/>
          <p:cNvSpPr/>
          <p:nvPr/>
        </p:nvSpPr>
        <p:spPr>
          <a:xfrm>
            <a:off x="611560" y="1916832"/>
            <a:ext cx="1296144" cy="288032"/>
          </a:xfrm>
          <a:prstGeom prst="frame">
            <a:avLst>
              <a:gd name="adj1" fmla="val 1190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8" name="Frame 6"/>
          <p:cNvSpPr/>
          <p:nvPr/>
        </p:nvSpPr>
        <p:spPr>
          <a:xfrm>
            <a:off x="623030" y="2204864"/>
            <a:ext cx="1296144" cy="440432"/>
          </a:xfrm>
          <a:prstGeom prst="frame">
            <a:avLst>
              <a:gd name="adj1" fmla="val 1190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9224" y="1901860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ชื่อผู้ใช้งาน</a:t>
            </a:r>
            <a:endParaRPr lang="th-TH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1919174" y="2060848"/>
            <a:ext cx="1350050" cy="10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0380" y="2383686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สิทธิ์ผู้ใช้งาน</a:t>
            </a:r>
            <a:endParaRPr lang="th-TH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1920330" y="2542674"/>
            <a:ext cx="1350050" cy="10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1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ยื่นคำร้อง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UP20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ฯลฯ</a:t>
            </a:r>
            <a:endParaRPr lang="th-TH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7944507" cy="39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968312" y="4581128"/>
            <a:ext cx="72008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8936" y="1412776"/>
            <a:ext cx="8229600" cy="8640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1800" b="1" dirty="0" smtClean="0">
                <a:latin typeface="TH Niramit AS" pitchFamily="2" charset="-34"/>
                <a:cs typeface="TH Niramit AS" pitchFamily="2" charset="-34"/>
              </a:rPr>
              <a:t>ข้อมูลรายวิชา</a:t>
            </a:r>
          </a:p>
          <a:p>
            <a:pPr marL="0" indent="0">
              <a:buNone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อาจารย์สามารถเปลี่ยนแปลง ข้อมูลต่างๆ ของรายวิชานั้นๆ </a:t>
            </a:r>
          </a:p>
          <a:p>
            <a:pPr marL="0" indent="0">
              <a:buNone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เช่น ห้องเรียน จำนวนที่นั่งที่สำรอง อาจารย์ผู้สอน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7" name="Rectangular Callout 16"/>
          <p:cNvSpPr/>
          <p:nvPr/>
        </p:nvSpPr>
        <p:spPr>
          <a:xfrm>
            <a:off x="5076056" y="2924944"/>
            <a:ext cx="2088232" cy="360040"/>
          </a:xfrm>
          <a:prstGeom prst="wedgeRectCallout">
            <a:avLst>
              <a:gd name="adj1" fmla="val -121549"/>
              <a:gd name="adj2" fmla="val 2283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เปลี่ยนแปลงห้องเรียน</a:t>
            </a:r>
            <a:endParaRPr lang="th-TH" sz="20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ular Callout 17"/>
          <p:cNvSpPr/>
          <p:nvPr/>
        </p:nvSpPr>
        <p:spPr>
          <a:xfrm>
            <a:off x="4788024" y="4046023"/>
            <a:ext cx="2088232" cy="391089"/>
          </a:xfrm>
          <a:prstGeom prst="wedgeRectCallout">
            <a:avLst>
              <a:gd name="adj1" fmla="val -113031"/>
              <a:gd name="adj2" fmla="val 3130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เปลี่ยนแปลงจำนวนที่นั่ง</a:t>
            </a:r>
            <a:endParaRPr lang="th-TH" sz="18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9" name="Rectangular Callout 17"/>
          <p:cNvSpPr/>
          <p:nvPr/>
        </p:nvSpPr>
        <p:spPr>
          <a:xfrm>
            <a:off x="5436096" y="4653136"/>
            <a:ext cx="2448272" cy="395685"/>
          </a:xfrm>
          <a:prstGeom prst="wedgeRectCallout">
            <a:avLst>
              <a:gd name="adj1" fmla="val -162479"/>
              <a:gd name="adj2" fmla="val -5724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เปลี่ยนแปลงอาจารย์ผู้สอน</a:t>
            </a:r>
            <a:endParaRPr lang="th-TH" sz="18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97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ยื่นคำร้อง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UP20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ฯลฯ</a:t>
            </a:r>
            <a:endParaRPr lang="th-TH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8114819" cy="280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8936" y="1412776"/>
            <a:ext cx="8229600" cy="1368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h-TH" sz="1800" b="1" dirty="0" smtClean="0">
                <a:latin typeface="TH Niramit AS" pitchFamily="2" charset="-34"/>
                <a:cs typeface="TH Niramit AS" pitchFamily="2" charset="-34"/>
              </a:rPr>
              <a:t>เพิ่มราย</a:t>
            </a:r>
            <a:r>
              <a:rPr lang="th-TH" sz="1800" b="1" dirty="0">
                <a:latin typeface="TH Niramit AS" pitchFamily="2" charset="-34"/>
                <a:cs typeface="TH Niramit AS" pitchFamily="2" charset="-34"/>
              </a:rPr>
              <a:t>การสำรองที่นั่ง </a:t>
            </a:r>
            <a:endParaRPr lang="th-TH" sz="1800" b="1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สำรอง</a:t>
            </a:r>
            <a:r>
              <a:rPr lang="th-TH" sz="1800" dirty="0">
                <a:latin typeface="TH Niramit AS" pitchFamily="2" charset="-34"/>
                <a:cs typeface="TH Niramit AS" pitchFamily="2" charset="-34"/>
              </a:rPr>
              <a:t>ที่นั่งให้นิสิต ทั้งหลักสูตร โดยสามารถกำหนดหลักสูตร/ชั้นปี ของนิสิต</a:t>
            </a: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ได้ มีขั้นตอนดังต่อไปนี้</a:t>
            </a:r>
          </a:p>
          <a:p>
            <a:pPr>
              <a:buAutoNum type="arabicPeriod"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คลิกที่ เพิ่มรายการ</a:t>
            </a:r>
          </a:p>
          <a:p>
            <a:pPr>
              <a:buAutoNum type="arabicPeriod"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จะแสดงหน้าต่างดังรูป </a:t>
            </a:r>
          </a:p>
          <a:p>
            <a:pPr>
              <a:buAutoNum type="arabicPeriod"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เลือก ชั้นปี  </a:t>
            </a:r>
          </a:p>
          <a:p>
            <a:pPr>
              <a:buAutoNum type="arabicPeriod"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กรอกชื่อหลักสูตร และจำนวนที่นั่งที่ต้องการสำรอง</a:t>
            </a:r>
          </a:p>
          <a:p>
            <a:pPr>
              <a:buAutoNum type="arabicPeriod"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บันทึกข้อมูล</a:t>
            </a:r>
            <a:endParaRPr lang="th-TH" sz="18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6" name="Rectangular Callout 16"/>
          <p:cNvSpPr/>
          <p:nvPr/>
        </p:nvSpPr>
        <p:spPr>
          <a:xfrm>
            <a:off x="179512" y="3645024"/>
            <a:ext cx="1224136" cy="288032"/>
          </a:xfrm>
          <a:prstGeom prst="wedgeRectCallout">
            <a:avLst>
              <a:gd name="adj1" fmla="val -7195"/>
              <a:gd name="adj2" fmla="val 19347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คลิกเพิ่มรายการ</a:t>
            </a:r>
            <a:endParaRPr lang="th-TH" sz="12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ular Callout 17"/>
          <p:cNvSpPr/>
          <p:nvPr/>
        </p:nvSpPr>
        <p:spPr>
          <a:xfrm>
            <a:off x="4752020" y="2636912"/>
            <a:ext cx="936104" cy="288031"/>
          </a:xfrm>
          <a:prstGeom prst="wedgeRectCallout">
            <a:avLst>
              <a:gd name="adj1" fmla="val -132703"/>
              <a:gd name="adj2" fmla="val 17019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เลือกชั้นปี</a:t>
            </a:r>
            <a:endParaRPr lang="th-TH" sz="12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ular Callout 17"/>
          <p:cNvSpPr/>
          <p:nvPr/>
        </p:nvSpPr>
        <p:spPr>
          <a:xfrm>
            <a:off x="5364088" y="3501008"/>
            <a:ext cx="1224136" cy="288032"/>
          </a:xfrm>
          <a:prstGeom prst="wedgeRectCallout">
            <a:avLst>
              <a:gd name="adj1" fmla="val -158328"/>
              <a:gd name="adj2" fmla="val -2603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กรอกชื่อหลักสูตร</a:t>
            </a:r>
            <a:endParaRPr lang="th-TH" sz="12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9" name="Rectangular Callout 17"/>
          <p:cNvSpPr/>
          <p:nvPr/>
        </p:nvSpPr>
        <p:spPr>
          <a:xfrm>
            <a:off x="5386164" y="3933056"/>
            <a:ext cx="1224136" cy="288032"/>
          </a:xfrm>
          <a:prstGeom prst="wedgeRectCallout">
            <a:avLst>
              <a:gd name="adj1" fmla="val -165072"/>
              <a:gd name="adj2" fmla="val -701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กรอกจำนวนที่นั่ง</a:t>
            </a:r>
            <a:endParaRPr lang="th-TH" sz="12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Rectangular Callout 17"/>
          <p:cNvSpPr/>
          <p:nvPr/>
        </p:nvSpPr>
        <p:spPr>
          <a:xfrm>
            <a:off x="6516216" y="4941168"/>
            <a:ext cx="1224136" cy="288032"/>
          </a:xfrm>
          <a:prstGeom prst="wedgeRectCallout">
            <a:avLst>
              <a:gd name="adj1" fmla="val -165591"/>
              <a:gd name="adj2" fmla="val -10319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บันทึกข้อมูล</a:t>
            </a:r>
            <a:endParaRPr lang="th-TH" sz="12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37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ยื่นคำร้อง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UP20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ฯลฯ</a:t>
            </a:r>
            <a:endParaRPr lang="th-TH" sz="3200" dirty="0"/>
          </a:p>
        </p:txBody>
      </p:sp>
      <p:sp>
        <p:nvSpPr>
          <p:cNvPr id="4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8936" y="1196752"/>
            <a:ext cx="8229600" cy="180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sz="1800" b="1" dirty="0" smtClean="0">
                <a:latin typeface="TH Niramit AS" pitchFamily="2" charset="-34"/>
                <a:cs typeface="TH Niramit AS" pitchFamily="2" charset="-34"/>
              </a:rPr>
              <a:t>เพิ่มราย</a:t>
            </a:r>
            <a:r>
              <a:rPr lang="th-TH" sz="1800" b="1" dirty="0">
                <a:latin typeface="TH Niramit AS" pitchFamily="2" charset="-34"/>
                <a:cs typeface="TH Niramit AS" pitchFamily="2" charset="-34"/>
              </a:rPr>
              <a:t>การสำรองที่นั่ง </a:t>
            </a:r>
            <a:r>
              <a:rPr lang="th-TH" sz="18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1800" b="1" dirty="0" smtClean="0">
                <a:latin typeface="TH Niramit AS" pitchFamily="2" charset="-34"/>
                <a:cs typeface="TH Niramit AS" pitchFamily="2" charset="-34"/>
              </a:rPr>
              <a:t>UP20.1</a:t>
            </a:r>
            <a:r>
              <a:rPr lang="th-TH" sz="18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  <a:p>
            <a:pPr marL="0" indent="0">
              <a:buNone/>
            </a:pPr>
            <a:r>
              <a:rPr lang="th-TH" sz="1800" dirty="0">
                <a:latin typeface="TH Niramit AS" pitchFamily="2" charset="-34"/>
                <a:cs typeface="TH Niramit AS" pitchFamily="2" charset="-34"/>
              </a:rPr>
              <a:t>สำหรับเพิ่มที่นั่งให้กับนิสิตที่ยื่นความประสงค์จะลงทะเบียนเรียนในรายวิชา</a:t>
            </a: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ดังกล่าว มีขั้นตอนดังต่อไปนี้</a:t>
            </a:r>
          </a:p>
          <a:p>
            <a:pPr marL="0" indent="0">
              <a:buNone/>
            </a:pPr>
            <a:r>
              <a:rPr lang="th-TH" sz="1800" b="1" dirty="0" smtClean="0">
                <a:latin typeface="TH Niramit AS" pitchFamily="2" charset="-34"/>
                <a:cs typeface="TH Niramit AS" pitchFamily="2" charset="-34"/>
              </a:rPr>
              <a:t>1. หากเห็นชอบ</a:t>
            </a:r>
            <a:endParaRPr lang="th-TH" sz="1800" b="1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   1.1   เลือก      ที่หน้าชื่อของนิสิตที่ต้องการ</a:t>
            </a:r>
            <a:r>
              <a:rPr lang="th-TH" sz="1800" b="1" dirty="0" smtClean="0">
                <a:latin typeface="TH Niramit AS" pitchFamily="2" charset="-34"/>
                <a:cs typeface="TH Niramit AS" pitchFamily="2" charset="-34"/>
              </a:rPr>
              <a:t>เห็นชอบ</a:t>
            </a:r>
          </a:p>
          <a:p>
            <a:pPr marL="0" indent="0">
              <a:buNone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   1.2   กด </a:t>
            </a:r>
            <a:r>
              <a:rPr lang="th-TH" sz="1800" dirty="0">
                <a:latin typeface="TH Niramit AS" pitchFamily="2" charset="-34"/>
                <a:cs typeface="TH Niramit AS" pitchFamily="2" charset="-34"/>
              </a:rPr>
              <a:t>บันทึกข้อมูล</a:t>
            </a:r>
          </a:p>
          <a:p>
            <a:pPr marL="0" indent="0">
              <a:buNone/>
            </a:pPr>
            <a:r>
              <a:rPr lang="th-TH" sz="1800" b="1" dirty="0" smtClean="0">
                <a:latin typeface="TH Niramit AS" pitchFamily="2" charset="-34"/>
                <a:cs typeface="TH Niramit AS" pitchFamily="2" charset="-34"/>
              </a:rPr>
              <a:t>2. กรณีไม่เห็นชอบ</a:t>
            </a:r>
          </a:p>
          <a:p>
            <a:pPr marL="0" indent="0">
              <a:buNone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   2.1   เลือก      </a:t>
            </a:r>
            <a:r>
              <a:rPr lang="th-TH" sz="1800" dirty="0">
                <a:latin typeface="TH Niramit AS" pitchFamily="2" charset="-34"/>
                <a:cs typeface="TH Niramit AS" pitchFamily="2" charset="-34"/>
              </a:rPr>
              <a:t>ที่หน้าชื่อของนิสิต</a:t>
            </a: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ที่</a:t>
            </a:r>
            <a:r>
              <a:rPr lang="th-TH" sz="1800" b="1" dirty="0" smtClean="0">
                <a:latin typeface="TH Niramit AS" pitchFamily="2" charset="-34"/>
                <a:cs typeface="TH Niramit AS" pitchFamily="2" charset="-34"/>
              </a:rPr>
              <a:t>ไม่เห็นชอบ</a:t>
            </a:r>
          </a:p>
          <a:p>
            <a:pPr marL="0" indent="0">
              <a:buNone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   2.2   กด ไม่เห็นชอบ              คำร้องของนิสิตดังกล่าว จะไปปรากฏที่ รายการคำร้องที่ไม่เห็นชอบ(</a:t>
            </a:r>
            <a:r>
              <a:rPr lang="en-US" sz="1800" dirty="0" smtClean="0">
                <a:latin typeface="TH Niramit AS" pitchFamily="2" charset="-34"/>
                <a:cs typeface="TH Niramit AS" pitchFamily="2" charset="-34"/>
              </a:rPr>
              <a:t>UP20.1</a:t>
            </a: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  <a:p>
            <a:pPr>
              <a:buAutoNum type="arabicPeriod"/>
            </a:pPr>
            <a:endParaRPr lang="th-TH" sz="18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18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26" y="1823539"/>
            <a:ext cx="1809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00" y="2491829"/>
            <a:ext cx="1809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47416"/>
            <a:ext cx="46672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1" y="3284984"/>
            <a:ext cx="7272808" cy="182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ular Callout 16"/>
          <p:cNvSpPr/>
          <p:nvPr/>
        </p:nvSpPr>
        <p:spPr>
          <a:xfrm>
            <a:off x="233041" y="4794206"/>
            <a:ext cx="1109885" cy="288032"/>
          </a:xfrm>
          <a:prstGeom prst="wedgeRectCallout">
            <a:avLst>
              <a:gd name="adj1" fmla="val 19482"/>
              <a:gd name="adj2" fmla="val -16367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เลือกนิสิตที่ต้องการ</a:t>
            </a:r>
            <a:endParaRPr lang="th-TH" sz="12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Rectangular Callout 17"/>
          <p:cNvSpPr/>
          <p:nvPr/>
        </p:nvSpPr>
        <p:spPr>
          <a:xfrm>
            <a:off x="2843808" y="4515699"/>
            <a:ext cx="1330242" cy="439291"/>
          </a:xfrm>
          <a:prstGeom prst="wedgeRectCallout">
            <a:avLst>
              <a:gd name="adj1" fmla="val -134135"/>
              <a:gd name="adj2" fmla="val 6033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เห็นชอบกด บันทึกข้อมูล</a:t>
            </a:r>
            <a:endParaRPr lang="th-TH" sz="12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1" name="Rectangular Callout 17"/>
          <p:cNvSpPr/>
          <p:nvPr/>
        </p:nvSpPr>
        <p:spPr>
          <a:xfrm>
            <a:off x="2483768" y="3573016"/>
            <a:ext cx="1366246" cy="424805"/>
          </a:xfrm>
          <a:prstGeom prst="wedgeRectCallout">
            <a:avLst>
              <a:gd name="adj1" fmla="val -154145"/>
              <a:gd name="adj2" fmla="val 6515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ไม่เห็นชอบ กดไม่เห็นชอบ</a:t>
            </a:r>
            <a:endParaRPr lang="th-TH" sz="12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019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ยื่นคำร้อง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UP20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ฯลฯ</a:t>
            </a:r>
            <a:endParaRPr lang="th-TH" sz="3200" dirty="0"/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8936" y="1196752"/>
            <a:ext cx="82296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b="1" dirty="0">
                <a:latin typeface="TH Niramit AS" pitchFamily="2" charset="-34"/>
                <a:cs typeface="TH Niramit AS" pitchFamily="2" charset="-34"/>
              </a:rPr>
              <a:t>รายการคำร้องที่ไม่เห็นชอบ </a:t>
            </a:r>
            <a:r>
              <a:rPr lang="en-US" sz="1800" b="1" dirty="0">
                <a:latin typeface="TH Niramit AS" pitchFamily="2" charset="-34"/>
                <a:cs typeface="TH Niramit AS" pitchFamily="2" charset="-34"/>
              </a:rPr>
              <a:t>UP20.1 </a:t>
            </a:r>
            <a:endParaRPr lang="th-TH" sz="1800" b="1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คือ </a:t>
            </a:r>
            <a:r>
              <a:rPr lang="th-TH" sz="1800" dirty="0">
                <a:latin typeface="TH Niramit AS" pitchFamily="2" charset="-34"/>
                <a:cs typeface="TH Niramit AS" pitchFamily="2" charset="-34"/>
              </a:rPr>
              <a:t>รายชื่อนิสิตที่ไม่ถูกอนุมัติจาก เมนู เพิ่มรายการสำรองที่นั่ง</a:t>
            </a:r>
            <a:r>
              <a:rPr lang="en-US" sz="1800" dirty="0">
                <a:latin typeface="TH Niramit AS" pitchFamily="2" charset="-34"/>
                <a:cs typeface="TH Niramit AS" pitchFamily="2" charset="-34"/>
              </a:rPr>
              <a:t> UP20.1</a:t>
            </a:r>
            <a:endParaRPr lang="th-TH" sz="18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หากต้องการคืนสภาพคำร้องให้กับนิสิต มีขั้นตอนดังต่อไปนี้</a:t>
            </a:r>
          </a:p>
          <a:p>
            <a:pPr>
              <a:buAutoNum type="arabicPeriod"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เลือก      </a:t>
            </a:r>
            <a:r>
              <a:rPr lang="th-TH" sz="1800" dirty="0">
                <a:latin typeface="TH Niramit AS" pitchFamily="2" charset="-34"/>
                <a:cs typeface="TH Niramit AS" pitchFamily="2" charset="-34"/>
              </a:rPr>
              <a:t>ที่หน้าชื่อของนิสิต</a:t>
            </a: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ที่ต้องการ</a:t>
            </a:r>
            <a:r>
              <a:rPr lang="th-TH" sz="1800" b="1" dirty="0" smtClean="0">
                <a:latin typeface="TH Niramit AS" pitchFamily="2" charset="-34"/>
                <a:cs typeface="TH Niramit AS" pitchFamily="2" charset="-34"/>
              </a:rPr>
              <a:t>คืนสภาพคำร้อง</a:t>
            </a:r>
          </a:p>
          <a:p>
            <a:pPr marL="0" indent="0">
              <a:buNone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2.   กด คืนสภาพคำร้อง                            คำร้องของนิสิตดังกล่าว จะไปปรากฏที่ เพิ่มรายการสำรองที่นั่ง(</a:t>
            </a:r>
            <a:r>
              <a:rPr lang="en-US" sz="1800" dirty="0" smtClean="0">
                <a:latin typeface="TH Niramit AS" pitchFamily="2" charset="-34"/>
                <a:cs typeface="TH Niramit AS" pitchFamily="2" charset="-34"/>
              </a:rPr>
              <a:t>UP20.1</a:t>
            </a: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) </a:t>
            </a:r>
          </a:p>
          <a:p>
            <a:pPr>
              <a:buAutoNum type="arabicPeriod"/>
            </a:pPr>
            <a:endParaRPr lang="th-TH" sz="18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18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8301782" cy="183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10" y="2258392"/>
            <a:ext cx="1809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58058"/>
            <a:ext cx="12001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ular Callout 16"/>
          <p:cNvSpPr/>
          <p:nvPr/>
        </p:nvSpPr>
        <p:spPr>
          <a:xfrm>
            <a:off x="306955" y="4434166"/>
            <a:ext cx="1109885" cy="288032"/>
          </a:xfrm>
          <a:prstGeom prst="wedgeRectCallout">
            <a:avLst>
              <a:gd name="adj1" fmla="val 19482"/>
              <a:gd name="adj2" fmla="val -16367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เลือกนิสิตที่ต้องการ</a:t>
            </a:r>
            <a:endParaRPr lang="th-TH" sz="12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Rectangular Callout 17"/>
          <p:cNvSpPr/>
          <p:nvPr/>
        </p:nvSpPr>
        <p:spPr>
          <a:xfrm>
            <a:off x="2557682" y="3212976"/>
            <a:ext cx="1366246" cy="424805"/>
          </a:xfrm>
          <a:prstGeom prst="wedgeRectCallout">
            <a:avLst>
              <a:gd name="adj1" fmla="val -154145"/>
              <a:gd name="adj2" fmla="val 6515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กด คืนสภาพคำร้อง</a:t>
            </a:r>
            <a:endParaRPr lang="th-TH" sz="12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05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ยื่นคำร้อง 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UP20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ฯลฯ</a:t>
            </a:r>
            <a:endParaRPr lang="th-TH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272808" cy="182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17"/>
          <p:cNvSpPr/>
          <p:nvPr/>
        </p:nvSpPr>
        <p:spPr>
          <a:xfrm>
            <a:off x="2483768" y="3681025"/>
            <a:ext cx="1330242" cy="439291"/>
          </a:xfrm>
          <a:prstGeom prst="wedgeRectCallout">
            <a:avLst>
              <a:gd name="adj1" fmla="val -117523"/>
              <a:gd name="adj2" fmla="val -10445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บันทึกข้อมูล</a:t>
            </a:r>
            <a:endParaRPr lang="th-TH" sz="120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8936" y="1196752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b="1" dirty="0" smtClean="0">
                <a:latin typeface="TH Niramit AS" pitchFamily="2" charset="-34"/>
                <a:cs typeface="TH Niramit AS" pitchFamily="2" charset="-34"/>
              </a:rPr>
              <a:t>เมื่อดำเนินการเรียบร้อยแล้วให้กด บันทึกข้อมูล เพื่อยื่นคำร้อง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19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เมนู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รายการยื่นคำร้อง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dirty="0">
                <a:latin typeface="TH Niramit AS" pitchFamily="2" charset="-34"/>
                <a:cs typeface="TH Niramit AS" pitchFamily="2" charset="-34"/>
              </a:rPr>
              <a:t>สำหรับตรวจสอบรายละเอียด</a:t>
            </a: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คำร้อง</a:t>
            </a:r>
          </a:p>
          <a:p>
            <a:pPr marL="0" indent="0">
              <a:buNone/>
            </a:pPr>
            <a:endParaRPr lang="th-TH" sz="18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18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18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18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16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เมื่อคลิกเข้ามาแล้ว จะปรากฏดังรูป</a:t>
            </a:r>
          </a:p>
          <a:p>
            <a:pPr marL="0" indent="0">
              <a:buNone/>
            </a:pPr>
            <a:r>
              <a:rPr lang="th-TH" sz="1800" dirty="0" smtClean="0">
                <a:latin typeface="TH Niramit AS" pitchFamily="2" charset="-34"/>
                <a:cs typeface="TH Niramit AS" pitchFamily="2" charset="-34"/>
              </a:rPr>
              <a:t>หากต้องการจะดูรายละเอียดคำร้องใด ให้คลิกที่ รายละเอียด ที่คำร้องนั้น</a:t>
            </a:r>
          </a:p>
          <a:p>
            <a:pPr marL="0" indent="0">
              <a:buNone/>
            </a:pPr>
            <a:endParaRPr lang="th-TH" sz="18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18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18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18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" b="11335"/>
          <a:stretch/>
        </p:blipFill>
        <p:spPr bwMode="auto">
          <a:xfrm>
            <a:off x="2634759" y="1628800"/>
            <a:ext cx="399382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2" y="3861048"/>
            <a:ext cx="8426696" cy="102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nut 9"/>
          <p:cNvSpPr/>
          <p:nvPr/>
        </p:nvSpPr>
        <p:spPr>
          <a:xfrm>
            <a:off x="7558881" y="4343796"/>
            <a:ext cx="245243" cy="165324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Niramit AS" pitchFamily="2" charset="-34"/>
                <a:cs typeface="TH Niramit AS" pitchFamily="2" charset="-34"/>
              </a:rPr>
              <a:t>เมนู รายการยื่นคำร้อง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เมื่อคลิกเข้ามาแล้ว จะปรากฏ รายละเอียดคำร้องดังรูป</a:t>
            </a:r>
            <a:endParaRPr lang="th-TH" sz="20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   ข้อมูลการดำเนินการคำร้อง</a:t>
            </a:r>
          </a:p>
          <a:p>
            <a:pPr marL="0" indent="0">
              <a:buNone/>
            </a:pPr>
            <a:endParaRPr lang="th-TH" sz="20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20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20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20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2000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endParaRPr lang="th-TH" sz="2000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ข้อมูลการเปลี่ยนแปลงการสอนรายวิชา</a:t>
            </a:r>
            <a:endParaRPr lang="th-TH" sz="2000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280920" cy="21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07762"/>
            <a:ext cx="7524328" cy="158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932040" y="2852936"/>
            <a:ext cx="43204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63688" y="3140968"/>
            <a:ext cx="43204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63688" y="3041340"/>
            <a:ext cx="43204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652120" y="3573016"/>
            <a:ext cx="6480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619672" y="5409220"/>
            <a:ext cx="79208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81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latin typeface="TH Niramit AS" pitchFamily="2" charset="-34"/>
                <a:cs typeface="TH Niramit AS" pitchFamily="2" charset="-34"/>
              </a:rPr>
              <a:t>การเข้าใช้งานระบบ(ต่อ)</a:t>
            </a:r>
            <a:endParaRPr lang="th-TH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เมื่อเข้าระบบมาแล้วปรากฏหน้าต่างดังรูป</a:t>
            </a:r>
          </a:p>
          <a:p>
            <a:endParaRPr lang="th-TH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316416" cy="166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2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เมนูการใช้งาน(เมนูอาจารย์)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4948" y="3861048"/>
            <a:ext cx="8229600" cy="25531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    เมนู อาจารย์ ประกอบด้วย</a:t>
            </a:r>
            <a:endParaRPr lang="en-US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	1.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ตารางสอน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 แสดงรายวิชาในภาคการศึกษาที่อาจารย์ทำการสอน</a:t>
            </a:r>
            <a:endParaRPr lang="en-US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	2.  ค้นตารางสอนของอาจารย์ท่านอื่น</a:t>
            </a:r>
            <a:endParaRPr lang="en-US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	3.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ตารางคุมสอบ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แสดงตารางคุมสอบในภาคการศึกษาที่อาจารย์ต้องทำการคุมสอบ</a:t>
            </a:r>
            <a:endParaRPr lang="en-US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	4.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รายชื่อนิสิตสอบ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ตามราชวิชาที่อาจารย์ได้ทำการสอน กรณีที่อาจารย์ทำการจัดสอบ</a:t>
            </a:r>
            <a:endParaRPr lang="en-US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	5.  ตารางการใช้ห้องเรียนในมหาวิทยาลัยพะเยา</a:t>
            </a:r>
            <a:endParaRPr lang="en-US" dirty="0" smtClean="0">
              <a:latin typeface="TH Niramit AS" pitchFamily="2" charset="-34"/>
              <a:cs typeface="TH Niramit AS" pitchFamily="2" charset="-34"/>
            </a:endParaRPr>
          </a:p>
          <a:p>
            <a:endParaRPr lang="th-TH" dirty="0" smtClean="0">
              <a:latin typeface="TH Niramit AS" pitchFamily="2" charset="-34"/>
              <a:cs typeface="TH Niramit AS" pitchFamily="2" charset="-34"/>
            </a:endParaRPr>
          </a:p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24328" cy="22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เมนูการใช้งาน(เมนู นิสิต)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592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 เมนู นิสิต ประกอบด้วย</a:t>
            </a:r>
            <a:endParaRPr lang="en-US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	1.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ข้อมูลนิสิต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 แสดงข้อมูลของนิสิต</a:t>
            </a:r>
            <a:endParaRPr lang="en-US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	2.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รายชื่อนิสิตที่ปรึกษา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แสดงรายชื่อนิสิตในที่ปรึกษา</a:t>
            </a:r>
            <a:endParaRPr lang="en-US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	3.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รายชื่อนิสิตที่สอน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แสดงรายชื่อนิสิตที่สอน ในแต่ละรายวิชา</a:t>
            </a:r>
            <a:endParaRPr lang="en-US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	4.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ลงทะเบียนเรียน(แทนนิสิต)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ลงทะเบียนเรียนแทนนิสิตที่ปรึกษา</a:t>
            </a:r>
            <a:endParaRPr lang="en-US" dirty="0" smtClean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	5.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พิมพ์ใบ </a:t>
            </a:r>
            <a:r>
              <a:rPr lang="en-US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Pay-in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(แทนนิสิต)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พิมพ์ใบ </a:t>
            </a:r>
            <a:r>
              <a:rPr lang="en-US" dirty="0" smtClean="0">
                <a:latin typeface="TH Niramit AS" pitchFamily="2" charset="-34"/>
                <a:cs typeface="TH Niramit AS" pitchFamily="2" charset="-34"/>
              </a:rPr>
              <a:t>Pay-in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แทนนิสิตที่ปรึกษา</a:t>
            </a:r>
          </a:p>
          <a:p>
            <a:pPr marL="0" indent="0">
              <a:buNone/>
            </a:pP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	6.  </a:t>
            </a: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ตรวจสอบจบ(แทนนิสิต) </a:t>
            </a:r>
            <a:r>
              <a:rPr lang="th-TH" dirty="0" smtClean="0">
                <a:latin typeface="TH Niramit AS" pitchFamily="2" charset="-34"/>
                <a:cs typeface="TH Niramit AS" pitchFamily="2" charset="-34"/>
              </a:rPr>
              <a:t>ตรวจสอบจบแทนนิสิตที่ปรึกษา</a:t>
            </a:r>
            <a:endParaRPr lang="en-US" dirty="0" smtClean="0">
              <a:latin typeface="TH Niramit AS" pitchFamily="2" charset="-34"/>
              <a:cs typeface="TH Niramit AS" pitchFamily="2" charset="-34"/>
            </a:endParaRPr>
          </a:p>
          <a:p>
            <a:endParaRPr lang="th-TH" dirty="0" smtClean="0">
              <a:latin typeface="TH Niramit AS" pitchFamily="2" charset="-34"/>
              <a:cs typeface="TH Niramit AS" pitchFamily="2" charset="-34"/>
            </a:endParaRPr>
          </a:p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68344" cy="202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1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เมนู ข้อมูลนิสิต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16847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1</a:t>
            </a:r>
            <a:r>
              <a:rPr lang="th-TH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. ข้อมูลนิสิต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อาจารย์สามารถตรวจสอบประวัติการศึกษาของนิสิตได้ โดยเลือกที่เมนูข้อมูล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	     1.1  พิมพ์คำสำคัญ เช่น รหัสนิสิต , ชื่อ, นามสกุล แล้วกดปุ่ม ค้นหา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	     1.2  คลิกเลือกนิสิตที่ต้องการ แล้ว คลิกที่ข้อมูลนิสิต	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en-US" dirty="0">
                <a:latin typeface="TH Niramit AS" pitchFamily="2" charset="-34"/>
                <a:cs typeface="TH Niramit AS" pitchFamily="2" charset="-34"/>
              </a:rPr>
              <a:t>	     1.3 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คลิกเลือกข้อมูลนิสิต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    1.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4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คลิกเลือกเมนูที่ต้องการตรวจสอบ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8208912" cy="22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6444" y="3573016"/>
            <a:ext cx="297108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1.1 พิมพ์คำสำคัญแล้วกดปุ่ม ค้นหา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Donut 5"/>
          <p:cNvSpPr/>
          <p:nvPr/>
        </p:nvSpPr>
        <p:spPr>
          <a:xfrm>
            <a:off x="3263113" y="3679626"/>
            <a:ext cx="1565419" cy="497959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8" name="Donut 6"/>
          <p:cNvSpPr/>
          <p:nvPr/>
        </p:nvSpPr>
        <p:spPr>
          <a:xfrm>
            <a:off x="611560" y="4581128"/>
            <a:ext cx="466131" cy="619063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6666" y="5363931"/>
            <a:ext cx="245864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1.2 คลิกเลือกนิสิตที่ต้องการ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cxnSp>
        <p:nvCxnSpPr>
          <p:cNvPr id="10" name="Straight Arrow Connector 9"/>
          <p:cNvCxnSpPr>
            <a:stCxn id="9" idx="1"/>
            <a:endCxn id="8" idx="6"/>
          </p:cNvCxnSpPr>
          <p:nvPr/>
        </p:nvCxnSpPr>
        <p:spPr>
          <a:xfrm flipH="1" flipV="1">
            <a:off x="1077691" y="4890660"/>
            <a:ext cx="528975" cy="6579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nut 10"/>
          <p:cNvSpPr/>
          <p:nvPr/>
        </p:nvSpPr>
        <p:spPr>
          <a:xfrm>
            <a:off x="983694" y="4310734"/>
            <a:ext cx="595414" cy="36004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6444" y="4110679"/>
            <a:ext cx="180020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1.3 เลือก ข้อมูลนิสิต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cxnSp>
        <p:nvCxnSpPr>
          <p:cNvPr id="13" name="Straight Arrow Connector 12"/>
          <p:cNvCxnSpPr>
            <a:stCxn id="12" idx="1"/>
            <a:endCxn id="11" idx="6"/>
          </p:cNvCxnSpPr>
          <p:nvPr/>
        </p:nvCxnSpPr>
        <p:spPr>
          <a:xfrm flipH="1">
            <a:off x="1579108" y="4295345"/>
            <a:ext cx="3327336" cy="1954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79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เมนู ข้อมูลนิสิต(ต่อ)</a:t>
            </a:r>
            <a:endParaRPr lang="th-TH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530140" cy="228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ame 4"/>
          <p:cNvSpPr/>
          <p:nvPr/>
        </p:nvSpPr>
        <p:spPr>
          <a:xfrm>
            <a:off x="323528" y="2564904"/>
            <a:ext cx="8568952" cy="288032"/>
          </a:xfrm>
          <a:prstGeom prst="frame">
            <a:avLst>
              <a:gd name="adj1" fmla="val 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735342"/>
            <a:ext cx="247696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1.4 เลือกเมนูที่ต้องการตรวจสอบ</a:t>
            </a:r>
            <a:endParaRPr lang="th-TH" sz="1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42320" y="2924944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82688" y="3632510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691680" y="2447177"/>
            <a:ext cx="720080" cy="11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3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1919</Words>
  <Application>Microsoft Office PowerPoint</Application>
  <PresentationFormat>นำเสนอทางหน้าจอ (4:3)</PresentationFormat>
  <Paragraphs>289</Paragraphs>
  <Slides>46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46</vt:i4>
      </vt:variant>
    </vt:vector>
  </HeadingPairs>
  <TitlesOfParts>
    <vt:vector size="47" baseType="lpstr">
      <vt:lpstr>ชุดรูปแบบของ Office</vt:lpstr>
      <vt:lpstr>การใช้ระบบบริการการศึกษา  สำหรับอาจารย์ www.reg.up.ac.th</vt:lpstr>
      <vt:lpstr>Username &amp; Password</vt:lpstr>
      <vt:lpstr>การเข้าใช้งานระบบ</vt:lpstr>
      <vt:lpstr>งานนำเสนอ PowerPoint</vt:lpstr>
      <vt:lpstr>การเข้าใช้งานระบบ(ต่อ)</vt:lpstr>
      <vt:lpstr>เมนูการใช้งาน(เมนูอาจารย์)</vt:lpstr>
      <vt:lpstr>เมนูการใช้งาน(เมนู นิสิต)</vt:lpstr>
      <vt:lpstr>เมนู ข้อมูลนิสิต</vt:lpstr>
      <vt:lpstr>เมนู ข้อมูลนิสิต(ต่อ)</vt:lpstr>
      <vt:lpstr>เมนู รายชื่อนิสิตที่ปรึกษา</vt:lpstr>
      <vt:lpstr>เมนู รายชื่อนิสิตที่สอน</vt:lpstr>
      <vt:lpstr>เมนู ลงทะเบียนเรียน(แทนนิสิต)</vt:lpstr>
      <vt:lpstr>เมนู พิมพ์ใบ Pay-in (แทนนิสิต)</vt:lpstr>
      <vt:lpstr>เมนู ตรวจสอบจบนิสิต</vt:lpstr>
      <vt:lpstr>เมนู เกรด/ผลการศึกษา</vt:lpstr>
      <vt:lpstr>เมนู บันทึกคะแนน/ตัดเกรด</vt:lpstr>
      <vt:lpstr>เมนู บันทึกคะแนน/ตัดเกรด</vt:lpstr>
      <vt:lpstr>เมนู บันทึกคะแนน/ตัดเกรด</vt:lpstr>
      <vt:lpstr>เมนู บันทึกคะแนน/ตัดเกรด</vt:lpstr>
      <vt:lpstr>เมนู เกรด/ผลการศึกษา</vt:lpstr>
      <vt:lpstr>เมนู เกรด/ผลการศึกษา</vt:lpstr>
      <vt:lpstr>เมนู เกรด/ผลการศึกษา</vt:lpstr>
      <vt:lpstr>เมนู เกรด/ผลการศึกษา</vt:lpstr>
      <vt:lpstr>เมนู เกรด/ผลการศึกษา</vt:lpstr>
      <vt:lpstr>เมนู เกรด/ผลการศึกษา</vt:lpstr>
      <vt:lpstr>เมนู เกรด/ผลการศึกษา</vt:lpstr>
      <vt:lpstr>เมนู แก้ไขผลการเรียน I / P</vt:lpstr>
      <vt:lpstr>เมนู แก้ไขผลการเรียน I / P</vt:lpstr>
      <vt:lpstr>งานนำเสนอ PowerPoint</vt:lpstr>
      <vt:lpstr>เมนู คำร้องนิสิต</vt:lpstr>
      <vt:lpstr>เมนู ตรวจสอบคำร้องนิสิต</vt:lpstr>
      <vt:lpstr>เมนู พิจารณาคำร้องนิสิตที่ปรึกษา/นิสิตที่สอน</vt:lpstr>
      <vt:lpstr>เมนู พิจารณาคำร้องนิสิตที่ปรึกษา/นิสิตที่สอน</vt:lpstr>
      <vt:lpstr>เมนู พิจารณาคำร้องนิสิตที่ปรึกษา/นิสิตที่สอน</vt:lpstr>
      <vt:lpstr>เมนู คำร้องอาจารย์</vt:lpstr>
      <vt:lpstr>เมนู คำร้องอาจารย์</vt:lpstr>
      <vt:lpstr>เมนู คำร้องอาจารย์</vt:lpstr>
      <vt:lpstr>เมนู ยื่นคำร้อง UP20 ฯลฯ</vt:lpstr>
      <vt:lpstr>เมนู ยื่นคำร้อง UP20 ฯลฯ</vt:lpstr>
      <vt:lpstr>เมนู ยื่นคำร้อง UP20 ฯลฯ</vt:lpstr>
      <vt:lpstr>เมนู ยื่นคำร้อง UP20 ฯลฯ</vt:lpstr>
      <vt:lpstr>เมนู ยื่นคำร้อง UP20 ฯลฯ</vt:lpstr>
      <vt:lpstr>เมนู ยื่นคำร้อง UP20 ฯลฯ</vt:lpstr>
      <vt:lpstr>เมนู ยื่นคำร้อง UP20 ฯลฯ</vt:lpstr>
      <vt:lpstr>เมนู รายการยื่นคำร้อง</vt:lpstr>
      <vt:lpstr>เมนู รายการยื่นคำร้อง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การใช้ระบบบริการการศึกษา  สำหรับอาจารย์ www.reg.up.ac.th</dc:title>
  <dc:creator>Corporate Edition</dc:creator>
  <cp:lastModifiedBy>Corporate Edition</cp:lastModifiedBy>
  <cp:revision>105</cp:revision>
  <cp:lastPrinted>2014-08-19T06:20:07Z</cp:lastPrinted>
  <dcterms:created xsi:type="dcterms:W3CDTF">2014-08-01T01:49:48Z</dcterms:created>
  <dcterms:modified xsi:type="dcterms:W3CDTF">2014-08-19T06:46:14Z</dcterms:modified>
</cp:coreProperties>
</file>